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" name="Shape 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so hard to configure, why is BGP used, and how is it used?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Shape 25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7" name="Shape 25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useful properties about the Product Graph…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1327150" y="3390900"/>
            <a:ext cx="4216785" cy="73660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>
              <a:spcBef>
                <a:spcPts val="0"/>
              </a:spcBef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Lecture Title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xfrm>
            <a:off x="6362598" y="9251950"/>
            <a:ext cx="266904" cy="2794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sz="half" idx="13"/>
          </p:nvPr>
        </p:nvSpPr>
        <p:spPr>
          <a:xfrm>
            <a:off x="0" y="2082800"/>
            <a:ext cx="13004800" cy="3848100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25500">
                <a:solidFill>
                  <a:srgbClr val="EBEBEB"/>
                </a:solidFill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37" name="Shape 37"/>
          <p:cNvSpPr/>
          <p:nvPr>
            <p:ph type="title"/>
          </p:nvPr>
        </p:nvSpPr>
        <p:spPr>
          <a:xfrm>
            <a:off x="787400" y="3657600"/>
            <a:ext cx="11430000" cy="12192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0"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spcBef>
                <a:spcPts val="0"/>
              </a:spcBef>
              <a:defRPr b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sldNum" sz="quarter" idx="2"/>
          </p:nvPr>
        </p:nvSpPr>
        <p:spPr>
          <a:xfrm>
            <a:off x="12496800" y="91948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787400" y="1630495"/>
            <a:ext cx="11430000" cy="759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spcBef>
                <a:spcPts val="1600"/>
              </a:spcBef>
              <a:defRPr b="0"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defRPr b="0"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defRPr b="0"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defRPr b="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1pPr>
      <a:lvl2pPr marL="7902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2pPr>
      <a:lvl3pPr marL="12347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3pPr>
      <a:lvl4pPr marL="16792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4pPr>
      <a:lvl5pPr marL="21237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5pPr>
      <a:lvl6pPr marL="25682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6pPr>
      <a:lvl7pPr marL="30127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7pPr>
      <a:lvl8pPr marL="34572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8pPr>
      <a:lvl9pPr marL="39017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body" idx="13"/>
          </p:nvPr>
        </p:nvSpPr>
        <p:spPr>
          <a:xfrm>
            <a:off x="716793" y="1151501"/>
            <a:ext cx="8749457" cy="1473201"/>
          </a:xfrm>
          <a:prstGeom prst="rect">
            <a:avLst/>
          </a:prstGeom>
        </p:spPr>
        <p:txBody>
          <a:bodyPr wrap="square"/>
          <a:lstStyle/>
          <a:p>
            <a:pPr/>
            <a:r>
              <a:t>Propane: Programming</a:t>
            </a:r>
          </a:p>
          <a:p>
            <a:pPr/>
            <a:r>
              <a:t>Distributed Control Planes</a:t>
            </a:r>
          </a:p>
        </p:txBody>
      </p:sp>
      <p:sp>
        <p:nvSpPr>
          <p:cNvPr id="64" name="Shape 64"/>
          <p:cNvSpPr/>
          <p:nvPr/>
        </p:nvSpPr>
        <p:spPr>
          <a:xfrm>
            <a:off x="1007908" y="6125239"/>
            <a:ext cx="5025679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Ryan Beckett (Princeton, MSR)</a:t>
            </a:r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Ratul Mahajan (MSR)</a:t>
            </a:r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Todd Millstein (UCLA)</a:t>
            </a:r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Jitu Padhye (MSR)</a:t>
            </a:r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David Walker (Princeton)</a:t>
            </a:r>
          </a:p>
        </p:txBody>
      </p:sp>
      <p:pic>
        <p:nvPicPr>
          <p:cNvPr id="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9402" y="1060462"/>
            <a:ext cx="2608605" cy="1655279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 flipH="1">
            <a:off x="7726209" y="5067692"/>
            <a:ext cx="1902942" cy="1661926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9854" y="6541522"/>
            <a:ext cx="1199554" cy="797704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0330979" y="4475025"/>
            <a:ext cx="748031" cy="2847260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2788" y="7083389"/>
            <a:ext cx="1199554" cy="797704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7822986" y="7270353"/>
            <a:ext cx="670895" cy="684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436" y="20766"/>
                  <a:pt x="9803" y="17733"/>
                  <a:pt x="5780" y="13081"/>
                </a:cubicBezTo>
                <a:cubicBezTo>
                  <a:pt x="2576" y="9376"/>
                  <a:pt x="565" y="4824"/>
                  <a:pt x="0" y="0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" name="Shape 71"/>
          <p:cNvSpPr/>
          <p:nvPr/>
        </p:nvSpPr>
        <p:spPr>
          <a:xfrm rot="10800000">
            <a:off x="7999545" y="7178170"/>
            <a:ext cx="670895" cy="684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436" y="20766"/>
                  <a:pt x="9803" y="17733"/>
                  <a:pt x="5780" y="13081"/>
                </a:cubicBezTo>
                <a:cubicBezTo>
                  <a:pt x="2576" y="9376"/>
                  <a:pt x="565" y="4824"/>
                  <a:pt x="0" y="0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9604205" y="7619589"/>
            <a:ext cx="1033584" cy="387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34" fill="norm" stroke="1" extrusionOk="0">
                <a:moveTo>
                  <a:pt x="0" y="20934"/>
                </a:moveTo>
                <a:cubicBezTo>
                  <a:pt x="2712" y="11512"/>
                  <a:pt x="6577" y="4743"/>
                  <a:pt x="10967" y="1729"/>
                </a:cubicBezTo>
                <a:cubicBezTo>
                  <a:pt x="14456" y="-666"/>
                  <a:pt x="18131" y="-571"/>
                  <a:pt x="21600" y="2005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" name="Shape 73"/>
          <p:cNvSpPr/>
          <p:nvPr/>
        </p:nvSpPr>
        <p:spPr>
          <a:xfrm rot="10800000">
            <a:off x="9655005" y="7784689"/>
            <a:ext cx="1033584" cy="387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34" fill="norm" stroke="1" extrusionOk="0">
                <a:moveTo>
                  <a:pt x="0" y="20934"/>
                </a:moveTo>
                <a:cubicBezTo>
                  <a:pt x="2712" y="11512"/>
                  <a:pt x="6577" y="4743"/>
                  <a:pt x="10967" y="1729"/>
                </a:cubicBezTo>
                <a:cubicBezTo>
                  <a:pt x="14456" y="-666"/>
                  <a:pt x="18131" y="-571"/>
                  <a:pt x="21600" y="2005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" name="Shape 74"/>
          <p:cNvSpPr/>
          <p:nvPr/>
        </p:nvSpPr>
        <p:spPr>
          <a:xfrm rot="10800000">
            <a:off x="8171429" y="6963411"/>
            <a:ext cx="2407883" cy="357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83" fill="norm" stroke="1" extrusionOk="0">
                <a:moveTo>
                  <a:pt x="0" y="1177"/>
                </a:moveTo>
                <a:cubicBezTo>
                  <a:pt x="3555" y="-817"/>
                  <a:pt x="7133" y="-277"/>
                  <a:pt x="10669" y="2788"/>
                </a:cubicBezTo>
                <a:cubicBezTo>
                  <a:pt x="14408" y="6028"/>
                  <a:pt x="18076" y="12067"/>
                  <a:pt x="21600" y="20783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8260329" y="6787870"/>
            <a:ext cx="2407883" cy="357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83" fill="norm" stroke="1" extrusionOk="0">
                <a:moveTo>
                  <a:pt x="0" y="1177"/>
                </a:moveTo>
                <a:cubicBezTo>
                  <a:pt x="3555" y="-817"/>
                  <a:pt x="7133" y="-277"/>
                  <a:pt x="10669" y="2788"/>
                </a:cubicBezTo>
                <a:cubicBezTo>
                  <a:pt x="14408" y="6028"/>
                  <a:pt x="18076" y="12067"/>
                  <a:pt x="21600" y="20783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" name="Shape 76"/>
          <p:cNvSpPr/>
          <p:nvPr/>
        </p:nvSpPr>
        <p:spPr>
          <a:xfrm flipH="1">
            <a:off x="9072409" y="4868659"/>
            <a:ext cx="1180784" cy="3037826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4588" y="7794590"/>
            <a:ext cx="1199554" cy="79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31024" y="4246373"/>
            <a:ext cx="1936205" cy="1075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Propane: Programming a </a:t>
            </a:r>
          </a:p>
          <a:p>
            <a:pPr/>
            <a:r>
              <a:t>Distributed Control Plane</a:t>
            </a: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Shape 161"/>
          <p:cNvSpPr/>
          <p:nvPr>
            <p:ph type="body" sz="half" idx="1"/>
          </p:nvPr>
        </p:nvSpPr>
        <p:spPr>
          <a:xfrm>
            <a:off x="807639" y="2299572"/>
            <a:ext cx="11801440" cy="322160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I) Language for expressing high-level operator objectives with: </a:t>
            </a:r>
          </a:p>
          <a:p>
            <a:pPr lvl="1"/>
            <a:r>
              <a:t>Network-wide programming abstraction</a:t>
            </a:r>
          </a:p>
          <a:p>
            <a:pPr lvl="1"/>
            <a:r>
              <a:t>Uniform abstractions for intra- and inter-domain routing</a:t>
            </a:r>
          </a:p>
          <a:p>
            <a:pPr lvl="1"/>
            <a:r>
              <a:t>Paths constraints and relative preferences with fall-backs in case of failures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300" y="124272"/>
            <a:ext cx="2330260" cy="1478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oup 182"/>
          <p:cNvGrpSpPr/>
          <p:nvPr/>
        </p:nvGrpSpPr>
        <p:grpSpPr>
          <a:xfrm>
            <a:off x="3247765" y="5307162"/>
            <a:ext cx="6509270" cy="3455794"/>
            <a:chOff x="0" y="0"/>
            <a:chExt cx="6509269" cy="3455792"/>
          </a:xfrm>
        </p:grpSpPr>
        <p:sp>
          <p:nvSpPr>
            <p:cNvPr id="163" name="Shape 163"/>
            <p:cNvSpPr/>
            <p:nvPr/>
          </p:nvSpPr>
          <p:spPr>
            <a:xfrm flipV="1">
              <a:off x="4067124" y="1122267"/>
              <a:ext cx="1433183" cy="7013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 flipV="1">
              <a:off x="5400506" y="1241115"/>
              <a:ext cx="264482" cy="12938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 flipH="1" flipV="1">
              <a:off x="3487786" y="678908"/>
              <a:ext cx="523808" cy="109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 flipH="1" flipV="1">
              <a:off x="532209" y="668233"/>
              <a:ext cx="924349" cy="22289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 flipH="1" flipV="1">
              <a:off x="1206168" y="711431"/>
              <a:ext cx="1378928" cy="1378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309790" y="1846044"/>
              <a:ext cx="4094535" cy="1609749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4905303" y="507100"/>
              <a:ext cx="1603967" cy="1107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0" name="Shape 170"/>
            <p:cNvSpPr/>
            <p:nvPr/>
          </p:nvSpPr>
          <p:spPr>
            <a:xfrm>
              <a:off x="2897548" y="-1"/>
              <a:ext cx="1445541" cy="121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1" name="Shape 171"/>
            <p:cNvSpPr/>
            <p:nvPr/>
          </p:nvSpPr>
          <p:spPr>
            <a:xfrm>
              <a:off x="-1" y="339322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187796" y="2461716"/>
              <a:ext cx="264012" cy="29006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>
              <a:off x="2424709" y="1790238"/>
              <a:ext cx="264012" cy="290062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3923808" y="1743010"/>
              <a:ext cx="264013" cy="290062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5267931" y="2405329"/>
              <a:ext cx="264013" cy="29006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cxnSp>
          <p:nvCxnSpPr>
            <p:cNvPr id="176" name="Connector 176"/>
            <p:cNvCxnSpPr>
              <a:stCxn id="171" idx="0"/>
              <a:endCxn id="170" idx="0"/>
            </p:cNvCxnSpPr>
            <p:nvPr/>
          </p:nvCxnSpPr>
          <p:spPr>
            <a:xfrm flipV="1">
              <a:off x="994383" y="609600"/>
              <a:ext cx="2625936" cy="37907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77" name="Shape 177"/>
            <p:cNvSpPr/>
            <p:nvPr/>
          </p:nvSpPr>
          <p:spPr>
            <a:xfrm>
              <a:off x="1627738" y="1450399"/>
              <a:ext cx="3866341" cy="908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9" fill="norm" stroke="1" extrusionOk="0">
                  <a:moveTo>
                    <a:pt x="0" y="0"/>
                  </a:moveTo>
                  <a:cubicBezTo>
                    <a:pt x="1093" y="8616"/>
                    <a:pt x="3077" y="15131"/>
                    <a:pt x="5496" y="18146"/>
                  </a:cubicBezTo>
                  <a:cubicBezTo>
                    <a:pt x="8266" y="21600"/>
                    <a:pt x="11241" y="20082"/>
                    <a:pt x="14037" y="16948"/>
                  </a:cubicBezTo>
                  <a:cubicBezTo>
                    <a:pt x="16717" y="13943"/>
                    <a:pt x="19265" y="9494"/>
                    <a:pt x="21600" y="3740"/>
                  </a:cubicBezTo>
                </a:path>
              </a:pathLst>
            </a:custGeom>
            <a:noFill/>
            <a:ln w="889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>
              <a:off x="678883" y="1465613"/>
              <a:ext cx="4621777" cy="150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16830" fill="norm" stroke="1" extrusionOk="0">
                  <a:moveTo>
                    <a:pt x="106" y="2145"/>
                  </a:moveTo>
                  <a:cubicBezTo>
                    <a:pt x="-237" y="6046"/>
                    <a:pt x="267" y="10099"/>
                    <a:pt x="1443" y="12898"/>
                  </a:cubicBezTo>
                  <a:cubicBezTo>
                    <a:pt x="5099" y="21600"/>
                    <a:pt x="10585" y="14130"/>
                    <a:pt x="15317" y="7162"/>
                  </a:cubicBezTo>
                  <a:cubicBezTo>
                    <a:pt x="17237" y="4334"/>
                    <a:pt x="19261" y="1936"/>
                    <a:pt x="21363" y="0"/>
                  </a:cubicBezTo>
                </a:path>
              </a:pathLst>
            </a:custGeom>
            <a:noFill/>
            <a:ln w="889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71082" y="734899"/>
              <a:ext cx="79094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12682" y="373059"/>
              <a:ext cx="79094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2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5309723" y="830368"/>
              <a:ext cx="79094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Propane: Programming a </a:t>
            </a:r>
          </a:p>
          <a:p>
            <a:pPr/>
            <a:r>
              <a:t>Distributed Control Plane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Shape 186"/>
          <p:cNvSpPr/>
          <p:nvPr>
            <p:ph type="body" sz="half" idx="1"/>
          </p:nvPr>
        </p:nvSpPr>
        <p:spPr>
          <a:xfrm>
            <a:off x="807639" y="2299572"/>
            <a:ext cx="11801440" cy="289134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2) Compiler to generate a low-level distributed implementation:</a:t>
            </a:r>
          </a:p>
          <a:p>
            <a:pPr lvl="1"/>
            <a:r>
              <a:t>Efficient algorithms to synthesize a set of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policy-compliant</a:t>
            </a:r>
            <a:r>
              <a:t> BGP configs</a:t>
            </a:r>
          </a:p>
          <a:p>
            <a:pPr lvl="1"/>
            <a:r>
              <a:t>Static analysis guarantees </a:t>
            </a:r>
            <a:r>
              <a:t>policy compliance</a:t>
            </a:r>
            <a:r>
              <a:t> under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all failures</a:t>
            </a:r>
          </a:p>
        </p:txBody>
      </p:sp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300" y="124272"/>
            <a:ext cx="2330260" cy="1478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 199"/>
          <p:cNvGrpSpPr/>
          <p:nvPr/>
        </p:nvGrpSpPr>
        <p:grpSpPr>
          <a:xfrm>
            <a:off x="180512" y="5914574"/>
            <a:ext cx="5333686" cy="2285850"/>
            <a:chOff x="0" y="0"/>
            <a:chExt cx="5333684" cy="2285849"/>
          </a:xfrm>
        </p:grpSpPr>
        <p:sp>
          <p:nvSpPr>
            <p:cNvPr id="188" name="Shape 188"/>
            <p:cNvSpPr/>
            <p:nvPr/>
          </p:nvSpPr>
          <p:spPr>
            <a:xfrm>
              <a:off x="1335021" y="668259"/>
              <a:ext cx="823664" cy="823665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 flipH="1">
              <a:off x="2885231" y="1066192"/>
              <a:ext cx="1506257" cy="588516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 flipH="1" flipV="1">
              <a:off x="1304874" y="460495"/>
              <a:ext cx="3010414" cy="44483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 flipV="1">
              <a:off x="-1" y="535189"/>
              <a:ext cx="727820" cy="4918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214907" y="-1"/>
              <a:ext cx="487512" cy="34045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 flipV="1">
              <a:off x="2030809" y="1898322"/>
              <a:ext cx="263344" cy="38752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 flipV="1">
              <a:off x="4835127" y="569056"/>
              <a:ext cx="498558" cy="322639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 flipH="1" flipV="1">
              <a:off x="4749484" y="1187122"/>
              <a:ext cx="501041" cy="31126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96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3687" y="139372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68421" y="1392439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76620" y="681239"/>
              <a:ext cx="1199555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Shape 200"/>
          <p:cNvSpPr/>
          <p:nvPr/>
        </p:nvSpPr>
        <p:spPr>
          <a:xfrm>
            <a:off x="6163733" y="12344400"/>
            <a:ext cx="342901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1800"/>
            </a:pPr>
            <a:fld id="{86CB4B4D-7CA3-9044-876B-883B54F8677D}" type="slidenum"/>
            <a:r>
              <a:t>￼</a:t>
            </a:r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740000">
            <a:off x="1619530" y="6737630"/>
            <a:ext cx="514071" cy="514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1111779" y="5619419"/>
            <a:ext cx="4949043" cy="2361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1" h="21464" fill="norm" stroke="1" extrusionOk="0">
                <a:moveTo>
                  <a:pt x="0" y="0"/>
                </a:moveTo>
                <a:cubicBezTo>
                  <a:pt x="3453" y="4419"/>
                  <a:pt x="7521" y="6168"/>
                  <a:pt x="11519" y="4988"/>
                </a:cubicBezTo>
                <a:cubicBezTo>
                  <a:pt x="14946" y="3975"/>
                  <a:pt x="18956" y="1790"/>
                  <a:pt x="20785" y="8150"/>
                </a:cubicBezTo>
                <a:cubicBezTo>
                  <a:pt x="21600" y="10982"/>
                  <a:pt x="21403" y="14606"/>
                  <a:pt x="20384" y="17145"/>
                </a:cubicBezTo>
                <a:cubicBezTo>
                  <a:pt x="19159" y="20200"/>
                  <a:pt x="17223" y="20945"/>
                  <a:pt x="15393" y="21253"/>
                </a:cubicBezTo>
                <a:cubicBezTo>
                  <a:pt x="13331" y="21600"/>
                  <a:pt x="11254" y="21519"/>
                  <a:pt x="9181" y="21010"/>
                </a:cubicBezTo>
              </a:path>
            </a:pathLst>
          </a:cu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2662853" y="5306086"/>
            <a:ext cx="114793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</a:lvl1pPr>
          </a:lstStyle>
          <a:p>
            <a:pPr/>
            <a:r>
              <a:t>Backup</a:t>
            </a:r>
          </a:p>
        </p:txBody>
      </p:sp>
      <p:grpSp>
        <p:nvGrpSpPr>
          <p:cNvPr id="215" name="Group 215"/>
          <p:cNvGrpSpPr/>
          <p:nvPr/>
        </p:nvGrpSpPr>
        <p:grpSpPr>
          <a:xfrm>
            <a:off x="7157046" y="5914574"/>
            <a:ext cx="5333685" cy="2285850"/>
            <a:chOff x="0" y="0"/>
            <a:chExt cx="5333684" cy="2285849"/>
          </a:xfrm>
        </p:grpSpPr>
        <p:sp>
          <p:nvSpPr>
            <p:cNvPr id="204" name="Shape 204"/>
            <p:cNvSpPr/>
            <p:nvPr/>
          </p:nvSpPr>
          <p:spPr>
            <a:xfrm>
              <a:off x="1335021" y="668259"/>
              <a:ext cx="823664" cy="823665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885231" y="1066192"/>
              <a:ext cx="1506257" cy="588516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 flipH="1" flipV="1">
              <a:off x="1304874" y="460495"/>
              <a:ext cx="3010414" cy="44483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 flipV="1">
              <a:off x="-1" y="535189"/>
              <a:ext cx="727820" cy="4918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14907" y="-1"/>
              <a:ext cx="487512" cy="34045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 flipV="1">
              <a:off x="2030809" y="1898322"/>
              <a:ext cx="263344" cy="38752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 flipV="1">
              <a:off x="4835127" y="569056"/>
              <a:ext cx="498558" cy="322639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 flipH="1" flipV="1">
              <a:off x="4749484" y="1187122"/>
              <a:ext cx="501041" cy="31126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212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3687" y="139372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68421" y="1392439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76620" y="681239"/>
              <a:ext cx="1199555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" name="Shape 216"/>
          <p:cNvSpPr/>
          <p:nvPr/>
        </p:nvSpPr>
        <p:spPr>
          <a:xfrm>
            <a:off x="7813802" y="5306086"/>
            <a:ext cx="402017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</a:lvl1pPr>
          </a:lstStyle>
          <a:p>
            <a:pPr/>
            <a:r>
              <a:t>Network partition — drop</a:t>
            </a:r>
          </a:p>
        </p:txBody>
      </p:sp>
      <p:pic>
        <p:nvPicPr>
          <p:cNvPr id="21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740000">
            <a:off x="8621463" y="6737630"/>
            <a:ext cx="514071" cy="514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40000">
            <a:off x="9566853" y="6288897"/>
            <a:ext cx="514070" cy="514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Shape 222"/>
          <p:cNvSpPr/>
          <p:nvPr>
            <p:ph type="body" sz="half" idx="1"/>
          </p:nvPr>
        </p:nvSpPr>
        <p:spPr>
          <a:xfrm>
            <a:off x="861119" y="1971543"/>
            <a:ext cx="11282562" cy="4105631"/>
          </a:xfrm>
          <a:prstGeom prst="rect">
            <a:avLst/>
          </a:prstGeom>
        </p:spPr>
        <p:txBody>
          <a:bodyPr/>
          <a:lstStyle/>
          <a:p>
            <a:pPr lvl="1"/>
            <a:r>
              <a:t>Routers send advertisements for a destination (e.g., 16.4.0.0/16) </a:t>
            </a:r>
          </a:p>
          <a:p>
            <a:pPr lvl="1"/>
            <a:r>
              <a:t>Advertisements contain the AS path traffic would take</a:t>
            </a:r>
          </a:p>
          <a:p>
            <a:pPr lvl="1"/>
            <a:r>
              <a:t>Each router applies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local policy</a:t>
            </a:r>
            <a:r>
              <a:t> to choose best route</a:t>
            </a:r>
          </a:p>
          <a:p>
            <a:pPr lvl="1"/>
          </a:p>
          <a:p>
            <a:pPr lvl="2" marL="1308100" indent="-228600">
              <a:lnSpc>
                <a:spcPct val="140000"/>
              </a:lnSpc>
              <a:buSzPct val="100000"/>
              <a:buAutoNum type="arabicPeriod" startAt="1"/>
            </a:pPr>
            <a:r>
              <a:t>Import filters drop advertisements or modify attributes</a:t>
            </a:r>
          </a:p>
          <a:p>
            <a:pPr lvl="2" marL="1308100" indent="-228600">
              <a:lnSpc>
                <a:spcPct val="140000"/>
              </a:lnSpc>
              <a:buSzPct val="100000"/>
              <a:buAutoNum type="arabicPeriod" startAt="1"/>
            </a:pPr>
            <a:r>
              <a:t>Highest preference is chosen. Path length as a tie breaker</a:t>
            </a:r>
          </a:p>
          <a:p>
            <a:pPr lvl="2" marL="1308100" indent="-228600">
              <a:lnSpc>
                <a:spcPct val="140000"/>
              </a:lnSpc>
              <a:buSzPct val="100000"/>
              <a:buAutoNum type="arabicPeriod" startAt="1"/>
            </a:pPr>
            <a:r>
              <a:t>Export filters drop advertisements or modify attributes</a:t>
            </a:r>
          </a:p>
        </p:txBody>
      </p:sp>
      <p:sp>
        <p:nvSpPr>
          <p:cNvPr id="223" name="Shape 223"/>
          <p:cNvSpPr/>
          <p:nvPr/>
        </p:nvSpPr>
        <p:spPr>
          <a:xfrm>
            <a:off x="3002324" y="6647759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4" name="Shape 224"/>
          <p:cNvSpPr/>
          <p:nvPr/>
        </p:nvSpPr>
        <p:spPr>
          <a:xfrm>
            <a:off x="3002324" y="8639985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5" name="Shape 225"/>
          <p:cNvSpPr/>
          <p:nvPr/>
        </p:nvSpPr>
        <p:spPr>
          <a:xfrm>
            <a:off x="7178461" y="7265348"/>
            <a:ext cx="115163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26" name="Shape 226"/>
          <p:cNvSpPr/>
          <p:nvPr/>
        </p:nvSpPr>
        <p:spPr>
          <a:xfrm>
            <a:off x="6125167" y="7803922"/>
            <a:ext cx="500466" cy="479184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7" name="Shape 227"/>
          <p:cNvSpPr/>
          <p:nvPr/>
        </p:nvSpPr>
        <p:spPr>
          <a:xfrm>
            <a:off x="9502011" y="6594567"/>
            <a:ext cx="500465" cy="479184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8" name="Shape 228"/>
          <p:cNvSpPr/>
          <p:nvPr/>
        </p:nvSpPr>
        <p:spPr>
          <a:xfrm>
            <a:off x="9502011" y="8639985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9" name="Shape 229"/>
          <p:cNvSpPr/>
          <p:nvPr/>
        </p:nvSpPr>
        <p:spPr>
          <a:xfrm flipV="1">
            <a:off x="6583389" y="7579591"/>
            <a:ext cx="837199" cy="3528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0" name="Shape 230"/>
          <p:cNvSpPr/>
          <p:nvPr/>
        </p:nvSpPr>
        <p:spPr>
          <a:xfrm flipV="1">
            <a:off x="3383533" y="8185570"/>
            <a:ext cx="2738564" cy="614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6607119" y="8120631"/>
            <a:ext cx="2873001" cy="6862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3264475" y="6907648"/>
            <a:ext cx="2845003" cy="967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4361648" y="6853873"/>
            <a:ext cx="2705136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</a:lvl1pPr>
          </a:lstStyle>
          <a:p>
            <a:pPr/>
            <a:r>
              <a:t>local-pref←100</a:t>
            </a:r>
          </a:p>
        </p:txBody>
      </p:sp>
      <p:sp>
        <p:nvSpPr>
          <p:cNvPr id="234" name="Shape 234"/>
          <p:cNvSpPr/>
          <p:nvPr/>
        </p:nvSpPr>
        <p:spPr>
          <a:xfrm>
            <a:off x="4296172" y="8565360"/>
            <a:ext cx="2836089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</a:lvl1pPr>
          </a:lstStyle>
          <a:p>
            <a:pPr/>
            <a:r>
              <a:t>local-pref←99</a:t>
            </a:r>
          </a:p>
        </p:txBody>
      </p:sp>
      <p:sp>
        <p:nvSpPr>
          <p:cNvPr id="235" name="Shape 235"/>
          <p:cNvSpPr/>
          <p:nvPr/>
        </p:nvSpPr>
        <p:spPr>
          <a:xfrm>
            <a:off x="7435648" y="7926402"/>
            <a:ext cx="1889991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</a:lvl1pPr>
          </a:lstStyle>
          <a:p>
            <a:pPr/>
            <a:r>
              <a:t>tag(“foo”)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238" name="Shape 2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Shape 239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Shape 241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3" name="Shape 243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4" name="Shape 244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45" name="Shape 245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246" name="Shape 246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47" name="Shape 247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48" name="Shape 248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0" name="Shape 250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3" name="Shape 253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4" name="Shape 254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258" name="Shape 258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259" name="Shape 259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262" name="Shape 2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Shape 263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4" name="Shape 264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Shape 265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Shape 266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Shape 267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Shape 268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69" name="Shape 269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270" name="Shape 270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71" name="Shape 271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72" name="Shape 272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73" name="Shape 273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4" name="Shape 274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7" name="Shape 277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8" name="Shape 278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9" name="Shape 279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281" name="Shape 281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284" name="Shape 284"/>
          <p:cNvSpPr/>
          <p:nvPr/>
        </p:nvSpPr>
        <p:spPr>
          <a:xfrm flipV="1">
            <a:off x="2556933" y="4678964"/>
            <a:ext cx="1744829" cy="751286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2274461" y="4354963"/>
            <a:ext cx="1903221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path = A</a:t>
            </a:r>
          </a:p>
        </p:txBody>
      </p:sp>
      <p:sp>
        <p:nvSpPr>
          <p:cNvPr id="286" name="Shape 286"/>
          <p:cNvSpPr/>
          <p:nvPr/>
        </p:nvSpPr>
        <p:spPr>
          <a:xfrm>
            <a:off x="2379133" y="6099115"/>
            <a:ext cx="1609957" cy="800763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1755566" y="6565491"/>
            <a:ext cx="1903220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path = A</a:t>
            </a:r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289" name="Shape 289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290" name="Shape 290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293" name="Shape 2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Shape 294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Shape 296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7" name="Shape 297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8" name="Shape 298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9" name="Shape 299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00" name="Shape 300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01" name="Shape 301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02" name="Shape 302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03" name="Shape 303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04" name="Shape 304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5" name="Shape 305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6" name="Shape 306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7" name="Shape 307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8" name="Shape 308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9" name="Shape 309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" name="Shape 310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312" name="Shape 312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315" name="Shape 315"/>
          <p:cNvSpPr/>
          <p:nvPr/>
        </p:nvSpPr>
        <p:spPr>
          <a:xfrm flipH="1">
            <a:off x="2508709" y="4564462"/>
            <a:ext cx="2018205" cy="918862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6" name="Shape 316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318" name="Shape 318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319" name="Shape 319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322" name="Shape 3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324" name="Shape 324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5" name="Shape 325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6" name="Shape 326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7" name="Shape 327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8" name="Shape 328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9" name="Shape 329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330" name="Shape 330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  <p:sp>
        <p:nvSpPr>
          <p:cNvPr id="331" name="Shape 331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32" name="Shape 332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33" name="Shape 333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34" name="Shape 334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35" name="Shape 335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36" name="Shape 336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7" name="Shape 337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0" name="Shape 340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" name="Shape 341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344" name="Shape 344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347" name="Shape 347"/>
          <p:cNvSpPr/>
          <p:nvPr/>
        </p:nvSpPr>
        <p:spPr>
          <a:xfrm>
            <a:off x="6731292" y="5399645"/>
            <a:ext cx="1903220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path = CA</a:t>
            </a:r>
          </a:p>
        </p:txBody>
      </p:sp>
      <p:sp>
        <p:nvSpPr>
          <p:cNvPr id="348" name="Shape 348"/>
          <p:cNvSpPr/>
          <p:nvPr/>
        </p:nvSpPr>
        <p:spPr>
          <a:xfrm flipH="1">
            <a:off x="2508709" y="4564462"/>
            <a:ext cx="2018205" cy="918862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" name="Shape 349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0" name="Shape 350"/>
          <p:cNvSpPr/>
          <p:nvPr/>
        </p:nvSpPr>
        <p:spPr>
          <a:xfrm flipV="1">
            <a:off x="4707466" y="5095883"/>
            <a:ext cx="352041" cy="1435033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1" name="Shape 351"/>
          <p:cNvSpPr/>
          <p:nvPr/>
        </p:nvSpPr>
        <p:spPr>
          <a:xfrm flipV="1">
            <a:off x="4783666" y="5199192"/>
            <a:ext cx="2060202" cy="137915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6490280" y="4727125"/>
            <a:ext cx="115163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53" name="Shape 353"/>
          <p:cNvSpPr/>
          <p:nvPr/>
        </p:nvSpPr>
        <p:spPr>
          <a:xfrm>
            <a:off x="4902199" y="6759515"/>
            <a:ext cx="538566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5119399" y="6445298"/>
            <a:ext cx="115163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357" name="Shape 3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Shape 358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9" name="Shape 359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0" name="Shape 360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1" name="Shape 361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2" name="Shape 362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3" name="Shape 363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64" name="Shape 364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65" name="Shape 365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66" name="Shape 366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67" name="Shape 367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68" name="Shape 368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9" name="Shape 369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2" name="Shape 372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3" name="Shape 373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376" name="Shape 376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379" name="Shape 379"/>
          <p:cNvSpPr/>
          <p:nvPr/>
        </p:nvSpPr>
        <p:spPr>
          <a:xfrm flipH="1">
            <a:off x="4700517" y="5093402"/>
            <a:ext cx="300391" cy="135618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0" name="Shape 380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382" name="Shape 382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383" name="Shape 383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386" name="Shape 3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7" name="Shape 387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8" name="Shape 388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9" name="Shape 389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0" name="Shape 390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1" name="Shape 391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2" name="Shape 392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93" name="Shape 393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94" name="Shape 394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95" name="Shape 395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6" name="Shape 396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7" name="Shape 397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98" name="Shape 398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99" name="Shape 399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1" name="Shape 401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2" name="Shape 402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3" name="Shape 403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405" name="Shape 405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408" name="Shape 408"/>
          <p:cNvSpPr/>
          <p:nvPr/>
        </p:nvSpPr>
        <p:spPr>
          <a:xfrm flipH="1">
            <a:off x="4700517" y="5093402"/>
            <a:ext cx="300391" cy="135618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9" name="Shape 409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5333999" y="4844792"/>
            <a:ext cx="2063300" cy="1742747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1" name="Shape 411"/>
          <p:cNvSpPr/>
          <p:nvPr/>
        </p:nvSpPr>
        <p:spPr>
          <a:xfrm>
            <a:off x="5393266" y="4814232"/>
            <a:ext cx="1251435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6731292" y="5553988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path = BCA</a:t>
            </a:r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414" name="Shape 414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415" name="Shape 415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  <p:sp>
        <p:nvSpPr>
          <p:cNvPr id="416" name="Shape 416"/>
          <p:cNvSpPr/>
          <p:nvPr/>
        </p:nvSpPr>
        <p:spPr>
          <a:xfrm>
            <a:off x="6309354" y="4562645"/>
            <a:ext cx="115163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419" name="Shape 4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Shape 420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1" name="Shape 421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2" name="Shape 422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3" name="Shape 423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4" name="Shape 424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5" name="Shape 425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26" name="Shape 426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27" name="Shape 427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28" name="Shape 428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9" name="Shape 429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0" name="Shape 430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1" name="Shape 431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2" name="Shape 432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4" name="Shape 434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5" name="Shape 435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7" name="Shape 437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438" name="Shape 438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441" name="Shape 441"/>
          <p:cNvSpPr/>
          <p:nvPr/>
        </p:nvSpPr>
        <p:spPr>
          <a:xfrm flipH="1">
            <a:off x="4700517" y="5093402"/>
            <a:ext cx="300391" cy="135618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42" name="Shape 442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43" name="Shape 443"/>
          <p:cNvSpPr/>
          <p:nvPr/>
        </p:nvSpPr>
        <p:spPr>
          <a:xfrm flipH="1" flipV="1">
            <a:off x="5722735" y="5137050"/>
            <a:ext cx="1607565" cy="1384375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44" name="Shape 444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445" name="Shape 445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446" name="Shape 446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Configuring Networks is Error-Prone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Shape 84"/>
          <p:cNvSpPr/>
          <p:nvPr>
            <p:ph type="body" sz="quarter" idx="4294967295"/>
          </p:nvPr>
        </p:nvSpPr>
        <p:spPr>
          <a:xfrm>
            <a:off x="7724075" y="7018454"/>
            <a:ext cx="4415772" cy="2485385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50-80% of outages are the result of human error </a:t>
            </a:r>
          </a:p>
          <a:p>
            <a:pPr>
              <a:defRPr sz="2600"/>
            </a:pPr>
            <a:r>
              <a:t>-Juniper 2008</a:t>
            </a:r>
          </a:p>
        </p:txBody>
      </p:sp>
      <p:sp>
        <p:nvSpPr>
          <p:cNvPr id="85" name="Shape 85"/>
          <p:cNvSpPr/>
          <p:nvPr/>
        </p:nvSpPr>
        <p:spPr>
          <a:xfrm>
            <a:off x="1458376" y="7057149"/>
            <a:ext cx="4807511" cy="1868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 sz="2600">
                <a:solidFill>
                  <a:srgbClr val="212121"/>
                </a:solidFill>
              </a:defRPr>
            </a:pPr>
            <a:r>
              <a:t>~60% of network downtime is caused by human error</a:t>
            </a:r>
          </a:p>
          <a:p>
            <a:pPr>
              <a:spcBef>
                <a:spcPts val="3600"/>
              </a:spcBef>
              <a:defRPr b="1" sz="2600">
                <a:solidFill>
                  <a:srgbClr val="212121"/>
                </a:solidFill>
              </a:defRPr>
            </a:pPr>
            <a:r>
              <a:t>-Yankee group 2002</a:t>
            </a:r>
          </a:p>
        </p:txBody>
      </p:sp>
      <p:pic>
        <p:nvPicPr>
          <p:cNvPr id="86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804" y="2429254"/>
            <a:ext cx="6892241" cy="4461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Untitled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0580" y="2699397"/>
            <a:ext cx="5802762" cy="3921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 p14:dur="5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449" name="Shape 4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0" name="Shape 450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1" name="Shape 451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2" name="Shape 452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3" name="Shape 453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4" name="Shape 454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55" name="Shape 455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56" name="Shape 456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57" name="Shape 457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58" name="Shape 458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59" name="Shape 459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60" name="Shape 460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1" name="Shape 461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2" name="Shape 462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3" name="Shape 463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4" name="Shape 464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5" name="Shape 465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6" name="Shape 466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468" name="Shape 468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69" name="Shape 469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471" name="Shape 471"/>
          <p:cNvSpPr/>
          <p:nvPr/>
        </p:nvSpPr>
        <p:spPr>
          <a:xfrm flipH="1">
            <a:off x="2508709" y="4564462"/>
            <a:ext cx="2018205" cy="918862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2" name="Shape 472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3" name="Shape 473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474" name="Shape 474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475" name="Shape 475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  <p:sp>
        <p:nvSpPr>
          <p:cNvPr id="476" name="Shape 476"/>
          <p:cNvSpPr/>
          <p:nvPr/>
        </p:nvSpPr>
        <p:spPr>
          <a:xfrm flipH="1">
            <a:off x="4707466" y="5095883"/>
            <a:ext cx="352041" cy="1435033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7" name="Shape 477"/>
          <p:cNvSpPr/>
          <p:nvPr/>
        </p:nvSpPr>
        <p:spPr>
          <a:xfrm>
            <a:off x="5373852" y="4879415"/>
            <a:ext cx="1810984" cy="1451316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8" name="Shape 478"/>
          <p:cNvSpPr/>
          <p:nvPr/>
        </p:nvSpPr>
        <p:spPr>
          <a:xfrm flipV="1">
            <a:off x="5391567" y="4462660"/>
            <a:ext cx="1923806" cy="75389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79" name="Shape 479"/>
          <p:cNvSpPr/>
          <p:nvPr/>
        </p:nvSpPr>
        <p:spPr>
          <a:xfrm>
            <a:off x="7278941" y="5311883"/>
            <a:ext cx="1903221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path = BA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482" name="Shape 4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3" name="Shape 483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4" name="Shape 484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5" name="Shape 485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6" name="Shape 486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7" name="Shape 487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8" name="Shape 488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89" name="Shape 489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90" name="Shape 490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91" name="Shape 491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92" name="Shape 492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93" name="Shape 493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94" name="Shape 494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95" name="Shape 495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96" name="Shape 496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97" name="Shape 497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98" name="Shape 498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501" name="Shape 501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3" name="Shape 503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504" name="Shape 504"/>
          <p:cNvSpPr/>
          <p:nvPr/>
        </p:nvSpPr>
        <p:spPr>
          <a:xfrm flipH="1">
            <a:off x="2508709" y="4564462"/>
            <a:ext cx="2018205" cy="918862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5" name="Shape 505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506" name="Shape 506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507" name="Shape 507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  <p:sp>
        <p:nvSpPr>
          <p:cNvPr id="508" name="Shape 508"/>
          <p:cNvSpPr/>
          <p:nvPr/>
        </p:nvSpPr>
        <p:spPr>
          <a:xfrm flipV="1">
            <a:off x="4707466" y="5080271"/>
            <a:ext cx="336428" cy="1450645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09" name="Shape 509"/>
          <p:cNvSpPr/>
          <p:nvPr/>
        </p:nvSpPr>
        <p:spPr>
          <a:xfrm flipH="1" flipV="1">
            <a:off x="5373852" y="4879415"/>
            <a:ext cx="1810984" cy="152675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10" name="Shape 510"/>
          <p:cNvSpPr/>
          <p:nvPr/>
        </p:nvSpPr>
        <p:spPr>
          <a:xfrm flipH="1">
            <a:off x="5391567" y="4462660"/>
            <a:ext cx="1923806" cy="75389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513" name="Shape 5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6" name="Group 536"/>
          <p:cNvGrpSpPr/>
          <p:nvPr/>
        </p:nvGrpSpPr>
        <p:grpSpPr>
          <a:xfrm>
            <a:off x="1767110" y="5050983"/>
            <a:ext cx="8568031" cy="4017768"/>
            <a:chOff x="0" y="0"/>
            <a:chExt cx="8568029" cy="4017766"/>
          </a:xfrm>
        </p:grpSpPr>
        <p:sp>
          <p:nvSpPr>
            <p:cNvPr id="514" name="Shape 514"/>
            <p:cNvSpPr/>
            <p:nvPr/>
          </p:nvSpPr>
          <p:spPr>
            <a:xfrm>
              <a:off x="2252135" y="1961482"/>
              <a:ext cx="500465" cy="479184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8048514" y="1961482"/>
              <a:ext cx="500466" cy="479184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252135" y="3463957"/>
              <a:ext cx="500465" cy="479185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5350094" y="1961482"/>
              <a:ext cx="500465" cy="479184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233085" y="2933432"/>
              <a:ext cx="538565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519" name="Shape 519"/>
            <p:cNvSpPr/>
            <p:nvPr/>
          </p:nvSpPr>
          <p:spPr>
            <a:xfrm>
              <a:off x="5331044" y="1441999"/>
              <a:ext cx="538565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520" name="Shape 520"/>
            <p:cNvSpPr/>
            <p:nvPr/>
          </p:nvSpPr>
          <p:spPr>
            <a:xfrm>
              <a:off x="2233085" y="0"/>
              <a:ext cx="538565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521" name="Shape 521"/>
            <p:cNvSpPr/>
            <p:nvPr/>
          </p:nvSpPr>
          <p:spPr>
            <a:xfrm>
              <a:off x="8029464" y="1441999"/>
              <a:ext cx="538566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522" name="Shape 522"/>
            <p:cNvSpPr/>
            <p:nvPr/>
          </p:nvSpPr>
          <p:spPr>
            <a:xfrm>
              <a:off x="2662051" y="1042286"/>
              <a:ext cx="2861349" cy="11838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 flipV="1">
              <a:off x="2333345" y="2189014"/>
              <a:ext cx="3256162" cy="16504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24" name="Shape 524"/>
            <p:cNvSpPr/>
            <p:nvPr/>
          </p:nvSpPr>
          <p:spPr>
            <a:xfrm>
              <a:off x="0" y="3389332"/>
              <a:ext cx="1903220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16.4.0.0/24</a:t>
              </a:r>
            </a:p>
          </p:txBody>
        </p:sp>
        <p:sp>
          <p:nvSpPr>
            <p:cNvPr id="525" name="Shape 525"/>
            <p:cNvSpPr/>
            <p:nvPr/>
          </p:nvSpPr>
          <p:spPr>
            <a:xfrm flipV="1">
              <a:off x="2864155" y="2455903"/>
              <a:ext cx="1903780" cy="912096"/>
            </a:xfrm>
            <a:prstGeom prst="line">
              <a:avLst/>
            </a:prstGeom>
            <a:noFill/>
            <a:ln w="508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26" name="Shape 526"/>
            <p:cNvSpPr/>
            <p:nvPr/>
          </p:nvSpPr>
          <p:spPr>
            <a:xfrm>
              <a:off x="0" y="1949317"/>
              <a:ext cx="1903220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16.4.1.0/24</a:t>
              </a:r>
            </a:p>
          </p:txBody>
        </p:sp>
        <p:sp>
          <p:nvSpPr>
            <p:cNvPr id="527" name="Shape 527"/>
            <p:cNvSpPr/>
            <p:nvPr/>
          </p:nvSpPr>
          <p:spPr>
            <a:xfrm>
              <a:off x="2252135" y="659169"/>
              <a:ext cx="500465" cy="479185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2233085" y="1466715"/>
              <a:ext cx="538565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529" name="Shape 529"/>
            <p:cNvSpPr/>
            <p:nvPr/>
          </p:nvSpPr>
          <p:spPr>
            <a:xfrm flipV="1">
              <a:off x="2477279" y="2220043"/>
              <a:ext cx="2968295" cy="869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0" name="Shape 530"/>
            <p:cNvSpPr/>
            <p:nvPr/>
          </p:nvSpPr>
          <p:spPr>
            <a:xfrm>
              <a:off x="0" y="643023"/>
              <a:ext cx="1903220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16.4.2.0/24</a:t>
              </a:r>
            </a:p>
          </p:txBody>
        </p:sp>
        <p:sp>
          <p:nvSpPr>
            <p:cNvPr id="531" name="Shape 531"/>
            <p:cNvSpPr/>
            <p:nvPr/>
          </p:nvSpPr>
          <p:spPr>
            <a:xfrm>
              <a:off x="5821612" y="2213892"/>
              <a:ext cx="2434784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6036026" y="1615348"/>
              <a:ext cx="1903221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16.4.0.0/16</a:t>
              </a:r>
            </a:p>
          </p:txBody>
        </p:sp>
        <p:sp>
          <p:nvSpPr>
            <p:cNvPr id="533" name="Shape 533"/>
            <p:cNvSpPr/>
            <p:nvPr/>
          </p:nvSpPr>
          <p:spPr>
            <a:xfrm flipV="1">
              <a:off x="2838755" y="2100512"/>
              <a:ext cx="1892245" cy="56754"/>
            </a:xfrm>
            <a:prstGeom prst="line">
              <a:avLst/>
            </a:prstGeom>
            <a:noFill/>
            <a:ln w="508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4" name="Shape 534"/>
            <p:cNvSpPr/>
            <p:nvPr/>
          </p:nvSpPr>
          <p:spPr>
            <a:xfrm>
              <a:off x="2864155" y="980398"/>
              <a:ext cx="1939407" cy="819085"/>
            </a:xfrm>
            <a:prstGeom prst="line">
              <a:avLst/>
            </a:prstGeom>
            <a:noFill/>
            <a:ln w="508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535" name="Shape 535"/>
            <p:cNvSpPr/>
            <p:nvPr/>
          </p:nvSpPr>
          <p:spPr>
            <a:xfrm flipV="1">
              <a:off x="5971422" y="2355587"/>
              <a:ext cx="1927175" cy="21812"/>
            </a:xfrm>
            <a:prstGeom prst="line">
              <a:avLst/>
            </a:prstGeom>
            <a:noFill/>
            <a:ln w="508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537" name="Shape 537"/>
          <p:cNvSpPr/>
          <p:nvPr>
            <p:ph type="body" sz="half" idx="1"/>
          </p:nvPr>
        </p:nvSpPr>
        <p:spPr>
          <a:xfrm>
            <a:off x="807639" y="1982072"/>
            <a:ext cx="11430001" cy="256004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Aggregation (Route summarization)</a:t>
            </a:r>
          </a:p>
          <a:p>
            <a:pPr lvl="1"/>
            <a:r>
              <a:t>Advertise a more general subnetwork</a:t>
            </a:r>
          </a:p>
          <a:p>
            <a:pPr lvl="1"/>
            <a:r>
              <a:t>Information hiding for routers</a:t>
            </a:r>
          </a:p>
          <a:p>
            <a:pPr lvl="1"/>
            <a:r>
              <a:t>Reduces router table size and improves stability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540" name="Shape 5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0" name="Group 560"/>
          <p:cNvGrpSpPr/>
          <p:nvPr/>
        </p:nvGrpSpPr>
        <p:grpSpPr>
          <a:xfrm>
            <a:off x="1373855" y="2688324"/>
            <a:ext cx="9987098" cy="4743951"/>
            <a:chOff x="0" y="0"/>
            <a:chExt cx="9987096" cy="4743949"/>
          </a:xfrm>
        </p:grpSpPr>
        <p:grpSp>
          <p:nvGrpSpPr>
            <p:cNvPr id="557" name="Group 557"/>
            <p:cNvGrpSpPr/>
            <p:nvPr/>
          </p:nvGrpSpPr>
          <p:grpSpPr>
            <a:xfrm>
              <a:off x="0" y="0"/>
              <a:ext cx="9987097" cy="4743950"/>
              <a:chOff x="0" y="0"/>
              <a:chExt cx="9987096" cy="4743949"/>
            </a:xfrm>
          </p:grpSpPr>
          <p:sp>
            <p:nvSpPr>
              <p:cNvPr id="541" name="Shape 541"/>
              <p:cNvSpPr/>
              <p:nvPr/>
            </p:nvSpPr>
            <p:spPr>
              <a:xfrm>
                <a:off x="5914239" y="746950"/>
                <a:ext cx="2153162" cy="5748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4629078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5676247" y="2914416"/>
                <a:ext cx="809806" cy="49986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4" name="Shape 544"/>
              <p:cNvSpPr/>
              <p:nvPr/>
            </p:nvSpPr>
            <p:spPr>
              <a:xfrm flipH="1">
                <a:off x="7584956" y="1035961"/>
                <a:ext cx="1031499" cy="209008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2197372" y="748543"/>
                <a:ext cx="2153163" cy="5748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6356331" y="4015640"/>
                <a:ext cx="1765831" cy="728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547" name="Shape 547"/>
              <p:cNvSpPr/>
              <p:nvPr/>
            </p:nvSpPr>
            <p:spPr>
              <a:xfrm>
                <a:off x="-1" y="10815"/>
                <a:ext cx="2481434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7505664" y="0"/>
                <a:ext cx="2481433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3747446" y="55075"/>
                <a:ext cx="2568812" cy="157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50" name="Shape 550"/>
              <p:cNvSpPr/>
              <p:nvPr/>
            </p:nvSpPr>
            <p:spPr>
              <a:xfrm>
                <a:off x="6300385" y="2910907"/>
                <a:ext cx="1877752" cy="10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551" name="Shape 551"/>
              <p:cNvSpPr/>
              <p:nvPr/>
            </p:nvSpPr>
            <p:spPr>
              <a:xfrm>
                <a:off x="4467406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6193554" y="578663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3496722" y="575104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5268770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5430442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4102013" y="2166830"/>
                <a:ext cx="2053090" cy="116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558" name="Shape 558"/>
            <p:cNvSpPr/>
            <p:nvPr/>
          </p:nvSpPr>
          <p:spPr>
            <a:xfrm>
              <a:off x="4165255" y="10298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559" name="Shape 559"/>
            <p:cNvSpPr/>
            <p:nvPr/>
          </p:nvSpPr>
          <p:spPr>
            <a:xfrm>
              <a:off x="5467551" y="10044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563" name="Shape 5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4" name="Shape 564"/>
          <p:cNvSpPr/>
          <p:nvPr/>
        </p:nvSpPr>
        <p:spPr>
          <a:xfrm>
            <a:off x="7358738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565" name="Shape 565"/>
          <p:cNvSpPr/>
          <p:nvPr/>
        </p:nvSpPr>
        <p:spPr>
          <a:xfrm>
            <a:off x="7730186" y="6703965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566" name="Shape 566"/>
          <p:cNvSpPr/>
          <p:nvPr/>
        </p:nvSpPr>
        <p:spPr>
          <a:xfrm>
            <a:off x="3851247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567" name="Shape 567"/>
          <p:cNvSpPr/>
          <p:nvPr/>
        </p:nvSpPr>
        <p:spPr>
          <a:xfrm>
            <a:off x="227173" y="6577451"/>
            <a:ext cx="7188022" cy="2814448"/>
          </a:xfrm>
          <a:prstGeom prst="roundRect">
            <a:avLst>
              <a:gd name="adj" fmla="val 26453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68" name="Shape 568"/>
          <p:cNvSpPr/>
          <p:nvPr>
            <p:ph type="body" sz="quarter" idx="1"/>
          </p:nvPr>
        </p:nvSpPr>
        <p:spPr>
          <a:xfrm>
            <a:off x="438581" y="6847470"/>
            <a:ext cx="6273522" cy="2392935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  <a:p>
            <a:pPr lvl="1"/>
            <a:r>
              <a:t>Prevent transit between peers ($$$)</a:t>
            </a:r>
          </a:p>
        </p:txBody>
      </p:sp>
      <p:sp>
        <p:nvSpPr>
          <p:cNvPr id="569" name="Shape 569"/>
          <p:cNvSpPr/>
          <p:nvPr/>
        </p:nvSpPr>
        <p:spPr>
          <a:xfrm>
            <a:off x="3851247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570" name="Shape 570"/>
          <p:cNvSpPr/>
          <p:nvPr/>
        </p:nvSpPr>
        <p:spPr>
          <a:xfrm>
            <a:off x="7358738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grpSp>
        <p:nvGrpSpPr>
          <p:cNvPr id="590" name="Group 590"/>
          <p:cNvGrpSpPr/>
          <p:nvPr/>
        </p:nvGrpSpPr>
        <p:grpSpPr>
          <a:xfrm>
            <a:off x="1373855" y="2688324"/>
            <a:ext cx="9987098" cy="4743951"/>
            <a:chOff x="0" y="0"/>
            <a:chExt cx="9987096" cy="4743949"/>
          </a:xfrm>
        </p:grpSpPr>
        <p:grpSp>
          <p:nvGrpSpPr>
            <p:cNvPr id="587" name="Group 587"/>
            <p:cNvGrpSpPr/>
            <p:nvPr/>
          </p:nvGrpSpPr>
          <p:grpSpPr>
            <a:xfrm>
              <a:off x="0" y="0"/>
              <a:ext cx="9987097" cy="4743950"/>
              <a:chOff x="0" y="0"/>
              <a:chExt cx="9987096" cy="4743949"/>
            </a:xfrm>
          </p:grpSpPr>
          <p:sp>
            <p:nvSpPr>
              <p:cNvPr id="571" name="Shape 571"/>
              <p:cNvSpPr/>
              <p:nvPr/>
            </p:nvSpPr>
            <p:spPr>
              <a:xfrm>
                <a:off x="5914239" y="746950"/>
                <a:ext cx="2153162" cy="5748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4629078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5676247" y="2914416"/>
                <a:ext cx="809806" cy="49986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74" name="Shape 574"/>
              <p:cNvSpPr/>
              <p:nvPr/>
            </p:nvSpPr>
            <p:spPr>
              <a:xfrm flipH="1">
                <a:off x="7584956" y="1035961"/>
                <a:ext cx="1031499" cy="209008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2197372" y="748543"/>
                <a:ext cx="2153163" cy="5748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6356331" y="4015640"/>
                <a:ext cx="1765831" cy="728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-1" y="10815"/>
                <a:ext cx="2481434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7505664" y="0"/>
                <a:ext cx="2481433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3747446" y="55075"/>
                <a:ext cx="2568812" cy="157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6300385" y="2910907"/>
                <a:ext cx="1877752" cy="10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4467406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6193554" y="578663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3496722" y="575104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5268770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5430442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4102013" y="2166830"/>
                <a:ext cx="2053090" cy="116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588" name="Shape 588"/>
            <p:cNvSpPr/>
            <p:nvPr/>
          </p:nvSpPr>
          <p:spPr>
            <a:xfrm>
              <a:off x="4165255" y="10298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589" name="Shape 589"/>
            <p:cNvSpPr/>
            <p:nvPr/>
          </p:nvSpPr>
          <p:spPr>
            <a:xfrm>
              <a:off x="5467551" y="10044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593" name="Shape 5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4" name="Shape 594"/>
          <p:cNvSpPr/>
          <p:nvPr/>
        </p:nvSpPr>
        <p:spPr>
          <a:xfrm>
            <a:off x="7358738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595" name="Shape 595"/>
          <p:cNvSpPr/>
          <p:nvPr/>
        </p:nvSpPr>
        <p:spPr>
          <a:xfrm>
            <a:off x="7730186" y="6703965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596" name="Shape 596"/>
          <p:cNvSpPr/>
          <p:nvPr/>
        </p:nvSpPr>
        <p:spPr>
          <a:xfrm>
            <a:off x="3851247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597" name="Shape 597"/>
          <p:cNvSpPr/>
          <p:nvPr/>
        </p:nvSpPr>
        <p:spPr>
          <a:xfrm>
            <a:off x="227173" y="6577451"/>
            <a:ext cx="7188022" cy="2814448"/>
          </a:xfrm>
          <a:prstGeom prst="roundRect">
            <a:avLst>
              <a:gd name="adj" fmla="val 26453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98" name="Shape 598"/>
          <p:cNvSpPr/>
          <p:nvPr>
            <p:ph type="body" sz="quarter" idx="1"/>
          </p:nvPr>
        </p:nvSpPr>
        <p:spPr>
          <a:xfrm>
            <a:off x="438581" y="6847470"/>
            <a:ext cx="6273522" cy="2392935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  <a:p>
            <a:pPr lvl="1"/>
            <a:r>
              <a:t>Prevent transit between peers ($$$)</a:t>
            </a:r>
          </a:p>
          <a:p>
            <a:pPr lvl="1"/>
            <a:r>
              <a:t>Prefer R2 &gt; R1 &gt; Peer ($$$)</a:t>
            </a:r>
          </a:p>
        </p:txBody>
      </p:sp>
      <p:sp>
        <p:nvSpPr>
          <p:cNvPr id="599" name="Shape 599"/>
          <p:cNvSpPr/>
          <p:nvPr/>
        </p:nvSpPr>
        <p:spPr>
          <a:xfrm>
            <a:off x="3851247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600" name="Shape 600"/>
          <p:cNvSpPr/>
          <p:nvPr/>
        </p:nvSpPr>
        <p:spPr>
          <a:xfrm>
            <a:off x="7358738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601" name="Shape 601"/>
          <p:cNvSpPr/>
          <p:nvPr/>
        </p:nvSpPr>
        <p:spPr>
          <a:xfrm>
            <a:off x="7055312" y="4242725"/>
            <a:ext cx="1321376" cy="1253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953" y="5035"/>
                  <a:pt x="4904" y="9572"/>
                  <a:pt x="8656" y="13308"/>
                </a:cubicBezTo>
                <a:cubicBezTo>
                  <a:pt x="12368" y="17003"/>
                  <a:pt x="16779" y="19828"/>
                  <a:pt x="21600" y="21600"/>
                </a:cubicBezTo>
              </a:path>
            </a:pathLst>
          </a:custGeom>
          <a:ln w="50800">
            <a:solidFill>
              <a:schemeClr val="accent5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02" name="Shape 602"/>
          <p:cNvSpPr/>
          <p:nvPr/>
        </p:nvSpPr>
        <p:spPr>
          <a:xfrm>
            <a:off x="4590215" y="4179790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lp←100</a:t>
            </a:r>
          </a:p>
        </p:txBody>
      </p:sp>
      <p:sp>
        <p:nvSpPr>
          <p:cNvPr id="603" name="Shape 603"/>
          <p:cNvSpPr/>
          <p:nvPr/>
        </p:nvSpPr>
        <p:spPr>
          <a:xfrm>
            <a:off x="7703753" y="3565340"/>
            <a:ext cx="1765832" cy="72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lp←99</a:t>
            </a:r>
          </a:p>
        </p:txBody>
      </p:sp>
      <p:grpSp>
        <p:nvGrpSpPr>
          <p:cNvPr id="623" name="Group 623"/>
          <p:cNvGrpSpPr/>
          <p:nvPr/>
        </p:nvGrpSpPr>
        <p:grpSpPr>
          <a:xfrm>
            <a:off x="1373855" y="2688324"/>
            <a:ext cx="9987098" cy="4743951"/>
            <a:chOff x="0" y="0"/>
            <a:chExt cx="9987096" cy="4743949"/>
          </a:xfrm>
        </p:grpSpPr>
        <p:grpSp>
          <p:nvGrpSpPr>
            <p:cNvPr id="620" name="Group 620"/>
            <p:cNvGrpSpPr/>
            <p:nvPr/>
          </p:nvGrpSpPr>
          <p:grpSpPr>
            <a:xfrm>
              <a:off x="0" y="0"/>
              <a:ext cx="9987097" cy="4743950"/>
              <a:chOff x="0" y="0"/>
              <a:chExt cx="9987096" cy="4743949"/>
            </a:xfrm>
          </p:grpSpPr>
          <p:sp>
            <p:nvSpPr>
              <p:cNvPr id="604" name="Shape 604"/>
              <p:cNvSpPr/>
              <p:nvPr/>
            </p:nvSpPr>
            <p:spPr>
              <a:xfrm>
                <a:off x="5914239" y="746950"/>
                <a:ext cx="2153162" cy="5748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4629078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5676247" y="2914416"/>
                <a:ext cx="809806" cy="49986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7" name="Shape 607"/>
              <p:cNvSpPr/>
              <p:nvPr/>
            </p:nvSpPr>
            <p:spPr>
              <a:xfrm flipH="1">
                <a:off x="7584956" y="1035961"/>
                <a:ext cx="1031499" cy="209008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2197372" y="748543"/>
                <a:ext cx="2153163" cy="5748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6356331" y="4015640"/>
                <a:ext cx="1765831" cy="728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-1" y="10815"/>
                <a:ext cx="2481434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7505664" y="0"/>
                <a:ext cx="2481433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3747446" y="55075"/>
                <a:ext cx="2568812" cy="157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6300385" y="2910907"/>
                <a:ext cx="1877752" cy="10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4467406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6193554" y="578663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3496722" y="575104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5268770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5430442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4102013" y="2166830"/>
                <a:ext cx="2053090" cy="116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621" name="Shape 621"/>
            <p:cNvSpPr/>
            <p:nvPr/>
          </p:nvSpPr>
          <p:spPr>
            <a:xfrm>
              <a:off x="4165255" y="10298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622" name="Shape 622"/>
            <p:cNvSpPr/>
            <p:nvPr/>
          </p:nvSpPr>
          <p:spPr>
            <a:xfrm>
              <a:off x="5467551" y="10044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  <p:sp>
        <p:nvSpPr>
          <p:cNvPr id="624" name="Shape 624"/>
          <p:cNvSpPr/>
          <p:nvPr/>
        </p:nvSpPr>
        <p:spPr>
          <a:xfrm>
            <a:off x="7266638" y="4179790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lp←101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627" name="Shape 6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8" name="Shape 628"/>
          <p:cNvSpPr/>
          <p:nvPr/>
        </p:nvSpPr>
        <p:spPr>
          <a:xfrm>
            <a:off x="7358738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629" name="Shape 629"/>
          <p:cNvSpPr/>
          <p:nvPr/>
        </p:nvSpPr>
        <p:spPr>
          <a:xfrm>
            <a:off x="7730186" y="6703965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630" name="Shape 630"/>
          <p:cNvSpPr/>
          <p:nvPr/>
        </p:nvSpPr>
        <p:spPr>
          <a:xfrm>
            <a:off x="3851247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631" name="Shape 631"/>
          <p:cNvSpPr/>
          <p:nvPr/>
        </p:nvSpPr>
        <p:spPr>
          <a:xfrm>
            <a:off x="227173" y="6577451"/>
            <a:ext cx="7188022" cy="2814448"/>
          </a:xfrm>
          <a:prstGeom prst="roundRect">
            <a:avLst>
              <a:gd name="adj" fmla="val 26453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32" name="Shape 632"/>
          <p:cNvSpPr/>
          <p:nvPr>
            <p:ph type="body" sz="quarter" idx="1"/>
          </p:nvPr>
        </p:nvSpPr>
        <p:spPr>
          <a:xfrm>
            <a:off x="438581" y="6847470"/>
            <a:ext cx="6273522" cy="2392935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  <a:p>
            <a:pPr lvl="1"/>
            <a:r>
              <a:t>Prevent transit between peers ($$$)</a:t>
            </a:r>
          </a:p>
          <a:p>
            <a:pPr lvl="1"/>
            <a:r>
              <a:t>Prefer R2 &gt; R1 &gt; Peer ($$$) </a:t>
            </a:r>
          </a:p>
          <a:p>
            <a:pPr lvl="1"/>
            <a:r>
              <a:t>Filter customer by prefix (security)</a:t>
            </a:r>
          </a:p>
        </p:txBody>
      </p:sp>
      <p:sp>
        <p:nvSpPr>
          <p:cNvPr id="633" name="Shape 633"/>
          <p:cNvSpPr/>
          <p:nvPr/>
        </p:nvSpPr>
        <p:spPr>
          <a:xfrm>
            <a:off x="3851247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634" name="Shape 634"/>
          <p:cNvSpPr/>
          <p:nvPr/>
        </p:nvSpPr>
        <p:spPr>
          <a:xfrm>
            <a:off x="7358738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635" name="Shape 635"/>
          <p:cNvSpPr/>
          <p:nvPr/>
        </p:nvSpPr>
        <p:spPr>
          <a:xfrm>
            <a:off x="7703753" y="3565340"/>
            <a:ext cx="1765832" cy="72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lp←99</a:t>
            </a:r>
          </a:p>
        </p:txBody>
      </p:sp>
      <p:sp>
        <p:nvSpPr>
          <p:cNvPr id="636" name="Shape 636"/>
          <p:cNvSpPr/>
          <p:nvPr/>
        </p:nvSpPr>
        <p:spPr>
          <a:xfrm>
            <a:off x="7374997" y="1404974"/>
            <a:ext cx="444036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filter(16.4.0.0/16,  _Princeton)</a:t>
            </a:r>
          </a:p>
        </p:txBody>
      </p:sp>
      <p:sp>
        <p:nvSpPr>
          <p:cNvPr id="637" name="Shape 637"/>
          <p:cNvSpPr/>
          <p:nvPr/>
        </p:nvSpPr>
        <p:spPr>
          <a:xfrm>
            <a:off x="7055312" y="4242725"/>
            <a:ext cx="1321376" cy="1253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953" y="5035"/>
                  <a:pt x="4904" y="9572"/>
                  <a:pt x="8656" y="13308"/>
                </a:cubicBezTo>
                <a:cubicBezTo>
                  <a:pt x="12368" y="17003"/>
                  <a:pt x="16779" y="19828"/>
                  <a:pt x="21600" y="21600"/>
                </a:cubicBezTo>
              </a:path>
            </a:pathLst>
          </a:custGeom>
          <a:ln w="50800">
            <a:solidFill>
              <a:schemeClr val="accent5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638" name="Shape 638"/>
          <p:cNvSpPr/>
          <p:nvPr/>
        </p:nvSpPr>
        <p:spPr>
          <a:xfrm>
            <a:off x="4590215" y="4179790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lp←100</a:t>
            </a:r>
          </a:p>
        </p:txBody>
      </p:sp>
      <p:grpSp>
        <p:nvGrpSpPr>
          <p:cNvPr id="658" name="Group 658"/>
          <p:cNvGrpSpPr/>
          <p:nvPr/>
        </p:nvGrpSpPr>
        <p:grpSpPr>
          <a:xfrm>
            <a:off x="1373855" y="2688324"/>
            <a:ext cx="9987098" cy="4743951"/>
            <a:chOff x="0" y="0"/>
            <a:chExt cx="9987096" cy="4743949"/>
          </a:xfrm>
        </p:grpSpPr>
        <p:grpSp>
          <p:nvGrpSpPr>
            <p:cNvPr id="655" name="Group 655"/>
            <p:cNvGrpSpPr/>
            <p:nvPr/>
          </p:nvGrpSpPr>
          <p:grpSpPr>
            <a:xfrm>
              <a:off x="0" y="0"/>
              <a:ext cx="9987097" cy="4743950"/>
              <a:chOff x="0" y="0"/>
              <a:chExt cx="9987096" cy="4743949"/>
            </a:xfrm>
          </p:grpSpPr>
          <p:sp>
            <p:nvSpPr>
              <p:cNvPr id="639" name="Shape 639"/>
              <p:cNvSpPr/>
              <p:nvPr/>
            </p:nvSpPr>
            <p:spPr>
              <a:xfrm>
                <a:off x="5914239" y="746950"/>
                <a:ext cx="2153162" cy="5748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4629078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5676247" y="2914416"/>
                <a:ext cx="809806" cy="49986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42" name="Shape 642"/>
              <p:cNvSpPr/>
              <p:nvPr/>
            </p:nvSpPr>
            <p:spPr>
              <a:xfrm flipH="1">
                <a:off x="7584956" y="1035961"/>
                <a:ext cx="1031499" cy="209008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2197372" y="748543"/>
                <a:ext cx="2153163" cy="5748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6356331" y="4015640"/>
                <a:ext cx="1765831" cy="728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-1" y="10815"/>
                <a:ext cx="2481434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7505664" y="0"/>
                <a:ext cx="2481433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3747446" y="55075"/>
                <a:ext cx="2568812" cy="157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6300385" y="2910907"/>
                <a:ext cx="1877752" cy="10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4467406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6193554" y="578663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3496722" y="575104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5268770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53" name="Shape 653"/>
              <p:cNvSpPr/>
              <p:nvPr/>
            </p:nvSpPr>
            <p:spPr>
              <a:xfrm>
                <a:off x="5430442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54" name="Shape 654"/>
              <p:cNvSpPr/>
              <p:nvPr/>
            </p:nvSpPr>
            <p:spPr>
              <a:xfrm>
                <a:off x="4102013" y="2166830"/>
                <a:ext cx="2053090" cy="116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656" name="Shape 656"/>
            <p:cNvSpPr/>
            <p:nvPr/>
          </p:nvSpPr>
          <p:spPr>
            <a:xfrm>
              <a:off x="4165255" y="10298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657" name="Shape 657"/>
            <p:cNvSpPr/>
            <p:nvPr/>
          </p:nvSpPr>
          <p:spPr>
            <a:xfrm>
              <a:off x="5467551" y="10044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  <p:sp>
        <p:nvSpPr>
          <p:cNvPr id="659" name="Shape 659"/>
          <p:cNvSpPr/>
          <p:nvPr/>
        </p:nvSpPr>
        <p:spPr>
          <a:xfrm>
            <a:off x="7266638" y="4179790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lp←101</a:t>
            </a:r>
          </a:p>
        </p:txBody>
      </p:sp>
      <p:sp>
        <p:nvSpPr>
          <p:cNvPr id="660" name="Shape 660"/>
          <p:cNvSpPr/>
          <p:nvPr/>
        </p:nvSpPr>
        <p:spPr>
          <a:xfrm>
            <a:off x="1409008" y="4559843"/>
            <a:ext cx="444036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filter(16.4.0.0/16,  _Princeton)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663" name="Shape 6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4" name="Shape 664"/>
          <p:cNvSpPr/>
          <p:nvPr>
            <p:ph type="body" sz="half" idx="1"/>
          </p:nvPr>
        </p:nvSpPr>
        <p:spPr>
          <a:xfrm>
            <a:off x="782057" y="4930436"/>
            <a:ext cx="7212071" cy="4135467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Peer = {Sprint, Level3}</a:t>
            </a:r>
          </a:p>
          <a:p>
            <a:pPr>
              <a:lnSpc>
                <a:spcPct val="10000"/>
              </a:lnSpc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transit(X,Y) = </a:t>
            </a:r>
            <a:r>
              <a:rPr b="1"/>
              <a:t>enter</a:t>
            </a:r>
            <a:r>
              <a:t>(X) and </a:t>
            </a:r>
            <a:r>
              <a:rPr b="1"/>
              <a:t>exit</a:t>
            </a:r>
            <a:r>
              <a:t>(Y)</a:t>
            </a:r>
          </a:p>
          <a:p>
            <a:pPr>
              <a:lnSpc>
                <a:spcPct val="10000"/>
              </a:lnSpc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NoTransit = { </a:t>
            </a:r>
          </a:p>
          <a:p>
            <a:pPr>
              <a:lnSpc>
                <a:spcPct val="10000"/>
              </a:lnSpc>
              <a:defRPr b="0"/>
            </a:pPr>
            <a:r>
              <a:t>        true =&gt; !</a:t>
            </a:r>
            <a:r>
              <a:rPr b="1"/>
              <a:t>transit</a:t>
            </a:r>
            <a:r>
              <a:t>(Peer,Peer) </a:t>
            </a:r>
          </a:p>
          <a:p>
            <a:pPr>
              <a:lnSpc>
                <a:spcPct val="10000"/>
              </a:lnSpc>
              <a:defRPr b="0"/>
            </a:pPr>
            <a:r>
              <a:t>}</a:t>
            </a:r>
          </a:p>
        </p:txBody>
      </p:sp>
      <p:sp>
        <p:nvSpPr>
          <p:cNvPr id="665" name="Shape 665"/>
          <p:cNvSpPr/>
          <p:nvPr/>
        </p:nvSpPr>
        <p:spPr>
          <a:xfrm>
            <a:off x="56602" y="3497555"/>
            <a:ext cx="571996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spcBef>
                <a:spcPts val="1600"/>
              </a:spcBef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Prevent transit between peers</a:t>
            </a:r>
          </a:p>
        </p:txBody>
      </p:sp>
      <p:grpSp>
        <p:nvGrpSpPr>
          <p:cNvPr id="685" name="Group 685"/>
          <p:cNvGrpSpPr/>
          <p:nvPr/>
        </p:nvGrpSpPr>
        <p:grpSpPr>
          <a:xfrm>
            <a:off x="4416243" y="1550890"/>
            <a:ext cx="8231740" cy="3745041"/>
            <a:chOff x="0" y="0"/>
            <a:chExt cx="8231738" cy="3745040"/>
          </a:xfrm>
        </p:grpSpPr>
        <p:grpSp>
          <p:nvGrpSpPr>
            <p:cNvPr id="682" name="Group 682"/>
            <p:cNvGrpSpPr/>
            <p:nvPr/>
          </p:nvGrpSpPr>
          <p:grpSpPr>
            <a:xfrm>
              <a:off x="0" y="-1"/>
              <a:ext cx="8231739" cy="3745041"/>
              <a:chOff x="0" y="0"/>
              <a:chExt cx="8231738" cy="3745039"/>
            </a:xfrm>
          </p:grpSpPr>
          <p:sp>
            <p:nvSpPr>
              <p:cNvPr id="666" name="Shape 666"/>
              <p:cNvSpPr/>
              <p:nvPr/>
            </p:nvSpPr>
            <p:spPr>
              <a:xfrm>
                <a:off x="4874737" y="615664"/>
                <a:ext cx="1774717" cy="4737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3815459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4678575" y="2402170"/>
                <a:ext cx="667473" cy="41200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69" name="Shape 669"/>
              <p:cNvSpPr/>
              <p:nvPr/>
            </p:nvSpPr>
            <p:spPr>
              <a:xfrm flipH="1">
                <a:off x="6251804" y="853878"/>
                <a:ext cx="850200" cy="172272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70" name="Shape 670"/>
              <p:cNvSpPr/>
              <p:nvPr/>
            </p:nvSpPr>
            <p:spPr>
              <a:xfrm>
                <a:off x="1811156" y="616977"/>
                <a:ext cx="1774718" cy="4737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5162925" y="3144740"/>
                <a:ext cx="1455465" cy="600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 sz="2400"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-1" y="8914"/>
                <a:ext cx="2045291" cy="1235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6186449" y="0"/>
                <a:ext cx="2045290" cy="1235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3088785" y="45395"/>
                <a:ext cx="2117312" cy="1296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5040613" y="2272278"/>
                <a:ext cx="1547714" cy="865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200"/>
                </a:lvl1pPr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3682203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5104959" y="476956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8" name="Shape 678"/>
              <p:cNvSpPr/>
              <p:nvPr/>
            </p:nvSpPr>
            <p:spPr>
              <a:xfrm>
                <a:off x="2882129" y="474022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79" name="Shape 679"/>
              <p:cNvSpPr/>
              <p:nvPr/>
            </p:nvSpPr>
            <p:spPr>
              <a:xfrm>
                <a:off x="4342717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4475973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3381033" y="1595482"/>
                <a:ext cx="1692233" cy="958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683" name="Shape 683"/>
            <p:cNvSpPr/>
            <p:nvPr/>
          </p:nvSpPr>
          <p:spPr>
            <a:xfrm>
              <a:off x="3382359" y="810733"/>
              <a:ext cx="494081" cy="447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684" name="Shape 684"/>
            <p:cNvSpPr/>
            <p:nvPr/>
          </p:nvSpPr>
          <p:spPr>
            <a:xfrm>
              <a:off x="4468460" y="789797"/>
              <a:ext cx="483447" cy="433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688" name="Shape 6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9" name="Shape 689"/>
          <p:cNvSpPr/>
          <p:nvPr>
            <p:ph type="body" sz="half" idx="1"/>
          </p:nvPr>
        </p:nvSpPr>
        <p:spPr>
          <a:xfrm>
            <a:off x="782057" y="4930436"/>
            <a:ext cx="7212071" cy="4135467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…</a:t>
            </a:r>
          </a:p>
          <a:p>
            <a:pPr>
              <a:lnSpc>
                <a:spcPct val="10000"/>
              </a:lnSpc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Preferences = { </a:t>
            </a:r>
          </a:p>
          <a:p>
            <a:pPr>
              <a:lnSpc>
                <a:spcPct val="10000"/>
              </a:lnSpc>
              <a:defRPr b="0"/>
            </a:pPr>
            <a:r>
              <a:t>       true =&gt; </a:t>
            </a:r>
            <a:r>
              <a:rPr b="1"/>
              <a:t>exit</a:t>
            </a:r>
            <a:r>
              <a:t>(R2 &gt;&gt; R1 &gt;&gt; Peer)</a:t>
            </a:r>
          </a:p>
          <a:p>
            <a:pPr>
              <a:lnSpc>
                <a:spcPct val="10000"/>
              </a:lnSpc>
              <a:defRPr b="0"/>
            </a:pPr>
            <a:r>
              <a:t>}</a:t>
            </a:r>
          </a:p>
        </p:txBody>
      </p:sp>
      <p:sp>
        <p:nvSpPr>
          <p:cNvPr id="690" name="Shape 690"/>
          <p:cNvSpPr/>
          <p:nvPr/>
        </p:nvSpPr>
        <p:spPr>
          <a:xfrm>
            <a:off x="56602" y="3497555"/>
            <a:ext cx="42485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spcBef>
                <a:spcPts val="1600"/>
              </a:spcBef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Prefer R2 &gt; R1 &gt; Peer</a:t>
            </a:r>
          </a:p>
        </p:txBody>
      </p:sp>
      <p:grpSp>
        <p:nvGrpSpPr>
          <p:cNvPr id="710" name="Group 710"/>
          <p:cNvGrpSpPr/>
          <p:nvPr/>
        </p:nvGrpSpPr>
        <p:grpSpPr>
          <a:xfrm>
            <a:off x="4416243" y="1550890"/>
            <a:ext cx="8231740" cy="3745041"/>
            <a:chOff x="0" y="0"/>
            <a:chExt cx="8231738" cy="3745040"/>
          </a:xfrm>
        </p:grpSpPr>
        <p:grpSp>
          <p:nvGrpSpPr>
            <p:cNvPr id="707" name="Group 707"/>
            <p:cNvGrpSpPr/>
            <p:nvPr/>
          </p:nvGrpSpPr>
          <p:grpSpPr>
            <a:xfrm>
              <a:off x="0" y="-1"/>
              <a:ext cx="8231739" cy="3745041"/>
              <a:chOff x="0" y="0"/>
              <a:chExt cx="8231738" cy="3745039"/>
            </a:xfrm>
          </p:grpSpPr>
          <p:sp>
            <p:nvSpPr>
              <p:cNvPr id="691" name="Shape 691"/>
              <p:cNvSpPr/>
              <p:nvPr/>
            </p:nvSpPr>
            <p:spPr>
              <a:xfrm>
                <a:off x="4874737" y="615664"/>
                <a:ext cx="1774717" cy="4737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3815459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93" name="Shape 693"/>
              <p:cNvSpPr/>
              <p:nvPr/>
            </p:nvSpPr>
            <p:spPr>
              <a:xfrm>
                <a:off x="4678575" y="2402170"/>
                <a:ext cx="667473" cy="41200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94" name="Shape 694"/>
              <p:cNvSpPr/>
              <p:nvPr/>
            </p:nvSpPr>
            <p:spPr>
              <a:xfrm flipH="1">
                <a:off x="6251804" y="853878"/>
                <a:ext cx="850200" cy="172272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1811156" y="616977"/>
                <a:ext cx="1774718" cy="4737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5162925" y="3144740"/>
                <a:ext cx="1455465" cy="600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 sz="2400"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-1" y="8914"/>
                <a:ext cx="2045291" cy="1235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6186449" y="0"/>
                <a:ext cx="2045290" cy="1235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3088785" y="45395"/>
                <a:ext cx="2117312" cy="1296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5040613" y="2272278"/>
                <a:ext cx="1547714" cy="865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200"/>
                </a:lvl1pPr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3682203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2" name="Shape 702"/>
              <p:cNvSpPr/>
              <p:nvPr/>
            </p:nvSpPr>
            <p:spPr>
              <a:xfrm>
                <a:off x="5104959" y="476956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2882129" y="474022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4342717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05" name="Shape 705"/>
              <p:cNvSpPr/>
              <p:nvPr/>
            </p:nvSpPr>
            <p:spPr>
              <a:xfrm>
                <a:off x="4475973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06" name="Shape 706"/>
              <p:cNvSpPr/>
              <p:nvPr/>
            </p:nvSpPr>
            <p:spPr>
              <a:xfrm>
                <a:off x="3381033" y="1595482"/>
                <a:ext cx="1692233" cy="958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708" name="Shape 708"/>
            <p:cNvSpPr/>
            <p:nvPr/>
          </p:nvSpPr>
          <p:spPr>
            <a:xfrm>
              <a:off x="3382359" y="810733"/>
              <a:ext cx="494081" cy="447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709" name="Shape 709"/>
            <p:cNvSpPr/>
            <p:nvPr/>
          </p:nvSpPr>
          <p:spPr>
            <a:xfrm>
              <a:off x="4468460" y="789797"/>
              <a:ext cx="483447" cy="433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713" name="Shape 71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4" name="Shape 714"/>
          <p:cNvSpPr/>
          <p:nvPr>
            <p:ph type="body" sz="half" idx="1"/>
          </p:nvPr>
        </p:nvSpPr>
        <p:spPr>
          <a:xfrm>
            <a:off x="782057" y="4930436"/>
            <a:ext cx="7212071" cy="4135467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…</a:t>
            </a:r>
          </a:p>
          <a:p>
            <a:pPr>
              <a:lnSpc>
                <a:spcPct val="10000"/>
              </a:lnSpc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Ownership = {</a:t>
            </a:r>
          </a:p>
          <a:p>
            <a:pPr>
              <a:lnSpc>
                <a:spcPct val="10000"/>
              </a:lnSpc>
              <a:defRPr b="0"/>
            </a:pPr>
            <a:r>
              <a:t>	</a:t>
            </a:r>
            <a:r>
              <a:rPr>
                <a:solidFill>
                  <a:schemeClr val="accent5"/>
                </a:solidFill>
              </a:rPr>
              <a:t>16.4.0.0/16</a:t>
            </a:r>
            <a:r>
              <a:t>  =&gt; </a:t>
            </a:r>
            <a:r>
              <a:rPr b="1"/>
              <a:t>end</a:t>
            </a:r>
            <a:r>
              <a:t>(Princeton),</a:t>
            </a:r>
          </a:p>
          <a:p>
            <a:pPr>
              <a:lnSpc>
                <a:spcPct val="10000"/>
              </a:lnSpc>
              <a:defRPr b="0"/>
            </a:pPr>
            <a:r>
              <a:t>}</a:t>
            </a:r>
          </a:p>
          <a:p>
            <a:pPr>
              <a:lnSpc>
                <a:spcPct val="10000"/>
              </a:lnSpc>
              <a:defRPr b="0"/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Main =</a:t>
            </a:r>
          </a:p>
          <a:p>
            <a:pPr>
              <a:lnSpc>
                <a:spcPct val="10000"/>
              </a:lnSpc>
              <a:defRPr b="0"/>
            </a:pPr>
            <a:r>
              <a:t>      Preferences &amp; Ownership &amp; NoTransit</a:t>
            </a:r>
          </a:p>
        </p:txBody>
      </p:sp>
      <p:grpSp>
        <p:nvGrpSpPr>
          <p:cNvPr id="734" name="Group 734"/>
          <p:cNvGrpSpPr/>
          <p:nvPr/>
        </p:nvGrpSpPr>
        <p:grpSpPr>
          <a:xfrm>
            <a:off x="4416243" y="1550890"/>
            <a:ext cx="8231740" cy="3745041"/>
            <a:chOff x="0" y="0"/>
            <a:chExt cx="8231738" cy="3745040"/>
          </a:xfrm>
        </p:grpSpPr>
        <p:grpSp>
          <p:nvGrpSpPr>
            <p:cNvPr id="731" name="Group 731"/>
            <p:cNvGrpSpPr/>
            <p:nvPr/>
          </p:nvGrpSpPr>
          <p:grpSpPr>
            <a:xfrm>
              <a:off x="0" y="-1"/>
              <a:ext cx="8231739" cy="3745041"/>
              <a:chOff x="0" y="0"/>
              <a:chExt cx="8231738" cy="3745039"/>
            </a:xfrm>
          </p:grpSpPr>
          <p:sp>
            <p:nvSpPr>
              <p:cNvPr id="715" name="Shape 715"/>
              <p:cNvSpPr/>
              <p:nvPr/>
            </p:nvSpPr>
            <p:spPr>
              <a:xfrm>
                <a:off x="4874737" y="615664"/>
                <a:ext cx="1774717" cy="4737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3815459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4678575" y="2402170"/>
                <a:ext cx="667473" cy="41200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18" name="Shape 718"/>
              <p:cNvSpPr/>
              <p:nvPr/>
            </p:nvSpPr>
            <p:spPr>
              <a:xfrm flipH="1">
                <a:off x="6251804" y="853878"/>
                <a:ext cx="850200" cy="172272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1811156" y="616977"/>
                <a:ext cx="1774718" cy="4737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5162925" y="3144740"/>
                <a:ext cx="1455465" cy="600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 sz="2400"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-1" y="8914"/>
                <a:ext cx="2045291" cy="1235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6186449" y="0"/>
                <a:ext cx="2045290" cy="1235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3088785" y="45395"/>
                <a:ext cx="2117312" cy="1296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5040613" y="2272278"/>
                <a:ext cx="1547714" cy="865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200"/>
                </a:lvl1pPr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3682203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5104959" y="476956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7" name="Shape 727"/>
              <p:cNvSpPr/>
              <p:nvPr/>
            </p:nvSpPr>
            <p:spPr>
              <a:xfrm>
                <a:off x="2882129" y="474022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8" name="Shape 728"/>
              <p:cNvSpPr/>
              <p:nvPr/>
            </p:nvSpPr>
            <p:spPr>
              <a:xfrm>
                <a:off x="4342717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729" name="Shape 729"/>
              <p:cNvSpPr/>
              <p:nvPr/>
            </p:nvSpPr>
            <p:spPr>
              <a:xfrm>
                <a:off x="4475973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3381033" y="1595482"/>
                <a:ext cx="1692233" cy="958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732" name="Shape 732"/>
            <p:cNvSpPr/>
            <p:nvPr/>
          </p:nvSpPr>
          <p:spPr>
            <a:xfrm>
              <a:off x="3382359" y="810733"/>
              <a:ext cx="494081" cy="447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733" name="Shape 733"/>
            <p:cNvSpPr/>
            <p:nvPr/>
          </p:nvSpPr>
          <p:spPr>
            <a:xfrm>
              <a:off x="4468460" y="789797"/>
              <a:ext cx="483447" cy="433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  <p:sp>
        <p:nvSpPr>
          <p:cNvPr id="735" name="Shape 735"/>
          <p:cNvSpPr/>
          <p:nvPr/>
        </p:nvSpPr>
        <p:spPr>
          <a:xfrm>
            <a:off x="56602" y="3497555"/>
            <a:ext cx="47501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spcBef>
                <a:spcPts val="1600"/>
              </a:spcBef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Filter customer by prefix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Configuring Networks is Error-Prone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656894" y="7459540"/>
            <a:ext cx="5196596" cy="1678185"/>
          </a:xfrm>
          <a:prstGeom prst="rect">
            <a:avLst/>
          </a:prstGeom>
        </p:spPr>
        <p:txBody>
          <a:bodyPr/>
          <a:lstStyle/>
          <a:p>
            <a:pPr/>
            <a:r>
              <a:t>“Close to 3 in 4 of all new prefix advertisements were results of misconfiguration”</a:t>
            </a:r>
          </a:p>
        </p:txBody>
      </p:sp>
      <p:grpSp>
        <p:nvGrpSpPr>
          <p:cNvPr id="94" name="Group 94"/>
          <p:cNvGrpSpPr/>
          <p:nvPr/>
        </p:nvGrpSpPr>
        <p:grpSpPr>
          <a:xfrm>
            <a:off x="1063339" y="1861502"/>
            <a:ext cx="4383705" cy="5330236"/>
            <a:chOff x="0" y="0"/>
            <a:chExt cx="4383704" cy="5330235"/>
          </a:xfrm>
        </p:grpSpPr>
        <p:sp>
          <p:nvSpPr>
            <p:cNvPr id="92" name="Shape 92"/>
            <p:cNvSpPr/>
            <p:nvPr/>
          </p:nvSpPr>
          <p:spPr>
            <a:xfrm>
              <a:off x="0" y="49340"/>
              <a:ext cx="4383705" cy="52315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2670" dir="3756168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93" name="sigcomm2002-misconfigs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2442" y="0"/>
              <a:ext cx="4118820" cy="5330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0651" y="2616397"/>
            <a:ext cx="6413326" cy="373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7171173" y="7416602"/>
            <a:ext cx="415228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~1500 ASes affected by outages every day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  <p:sp>
        <p:nvSpPr>
          <p:cNvPr id="738" name="Shape 7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87" name="Group 787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739" name="Shape 739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740" name="Shape 740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741" name="Shape 741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742" name="Shape 742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743" name="Shape 743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744" name="Shape 744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745" name="Shape 745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746" name="Shape 746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7" name="Shape 747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8" name="Shape 748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9" name="Shape 749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0" name="Shape 750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1" name="Shape 751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2" name="Shape 752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6" name="Shape 756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7" name="Shape 757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9" name="Shape 759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0" name="Shape 760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1" name="Shape 761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2" name="Shape 762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3" name="Shape 763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4" name="Shape 764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5" name="Shape 765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66" name="Shape 766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767" name="Shape 767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768" name="Shape 768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769" name="Shape 769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770" name="Shape 770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771" name="Shape 771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773" name="Shape 773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774" name="Shape 774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775" name="Shape 775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776" name="Shape 776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777" name="Shape 777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778" name="Shape 778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779" name="Shape 779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781" name="Shape 781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782" name="Shape 782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783" name="Shape 783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784" name="Shape 784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785" name="Shape 785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786" name="Shape 786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788" name="Shape 788"/>
          <p:cNvSpPr/>
          <p:nvPr/>
        </p:nvSpPr>
        <p:spPr>
          <a:xfrm>
            <a:off x="3610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9" name="Shape 789"/>
          <p:cNvSpPr/>
          <p:nvPr>
            <p:ph type="body" sz="quarter" idx="1"/>
          </p:nvPr>
        </p:nvSpPr>
        <p:spPr>
          <a:xfrm>
            <a:off x="6957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/>
            <a:r>
              <a:t>Prefer leaving through Peer1 over Peer2</a:t>
            </a:r>
          </a:p>
          <a:p>
            <a:pPr lvl="1" marL="599722"/>
            <a:r>
              <a:t>Prevent transit traffic between peers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40" name="Group 840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792" name="Shape 792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793" name="Shape 793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794" name="Shape 794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796" name="Shape 796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797" name="Shape 797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798" name="Shape 798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799" name="Shape 799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0" name="Shape 800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1" name="Shape 801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2" name="Shape 802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3" name="Shape 803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4" name="Shape 804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5" name="Shape 805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6" name="Shape 806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7" name="Shape 807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8" name="Shape 808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9" name="Shape 809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0" name="Shape 810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1" name="Shape 811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2" name="Shape 812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4" name="Shape 814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5" name="Shape 815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6" name="Shape 816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7" name="Shape 817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8" name="Shape 818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820" name="Shape 820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821" name="Shape 821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822" name="Shape 822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823" name="Shape 823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824" name="Shape 824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825" name="Shape 825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826" name="Shape 826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827" name="Shape 827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828" name="Shape 828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829" name="Shape 829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830" name="Shape 830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831" name="Shape 831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832" name="Shape 832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833" name="Shape 833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834" name="Shape 834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835" name="Shape 835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836" name="Shape 836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837" name="Shape 837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838" name="Shape 838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839" name="Shape 839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841" name="Shape 841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842" name="Shape 842"/>
          <p:cNvSpPr/>
          <p:nvPr/>
        </p:nvSpPr>
        <p:spPr>
          <a:xfrm>
            <a:off x="8457545" y="3080085"/>
            <a:ext cx="558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PG</a:t>
            </a:r>
          </a:p>
        </p:txBody>
      </p:sp>
      <p:sp>
        <p:nvSpPr>
          <p:cNvPr id="843" name="Shape 843"/>
          <p:cNvSpPr/>
          <p:nvPr/>
        </p:nvSpPr>
        <p:spPr>
          <a:xfrm>
            <a:off x="8471799" y="3540649"/>
            <a:ext cx="307191" cy="13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115" y="19961"/>
                  <a:pt x="12297" y="17958"/>
                  <a:pt x="15079" y="15768"/>
                </a:cubicBezTo>
                <a:cubicBezTo>
                  <a:pt x="18221" y="13293"/>
                  <a:pt x="18177" y="10712"/>
                  <a:pt x="18602" y="8172"/>
                </a:cubicBezTo>
                <a:cubicBezTo>
                  <a:pt x="19057" y="5451"/>
                  <a:pt x="20053" y="2725"/>
                  <a:pt x="21600" y="0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44" name="Shape 844"/>
          <p:cNvSpPr/>
          <p:nvPr/>
        </p:nvSpPr>
        <p:spPr>
          <a:xfrm>
            <a:off x="9690672" y="3815678"/>
            <a:ext cx="1879200" cy="108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1357" y="21600"/>
                </a:moveTo>
                <a:cubicBezTo>
                  <a:pt x="17888" y="18942"/>
                  <a:pt x="14289" y="17030"/>
                  <a:pt x="10632" y="15856"/>
                </a:cubicBezTo>
                <a:cubicBezTo>
                  <a:pt x="7081" y="14717"/>
                  <a:pt x="3131" y="13914"/>
                  <a:pt x="1049" y="8585"/>
                </a:cubicBezTo>
                <a:cubicBezTo>
                  <a:pt x="69" y="6077"/>
                  <a:pt x="-243" y="2944"/>
                  <a:pt x="193" y="0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8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9383" y="3330862"/>
            <a:ext cx="3683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Shape 846"/>
          <p:cNvSpPr/>
          <p:nvPr/>
        </p:nvSpPr>
        <p:spPr>
          <a:xfrm>
            <a:off x="3610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7" name="Shape 847"/>
          <p:cNvSpPr/>
          <p:nvPr>
            <p:ph type="body" sz="quarter" idx="1"/>
          </p:nvPr>
        </p:nvSpPr>
        <p:spPr>
          <a:xfrm>
            <a:off x="6957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848" name="Shape 8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01" name="Group 901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851" name="Shape 851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852" name="Shape 852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853" name="Shape 853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855" name="Shape 855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856" name="Shape 856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857" name="Shape 857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858" name="Shape 858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59" name="Shape 859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0" name="Shape 860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1" name="Shape 861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3" name="Shape 863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864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2053004">
              <a:off x="868336" y="2729215"/>
              <a:ext cx="2016749" cy="76201"/>
            </a:xfrm>
            <a:prstGeom prst="rect">
              <a:avLst/>
            </a:prstGeom>
            <a:effectLst/>
          </p:spPr>
        </p:pic>
        <p:pic>
          <p:nvPicPr>
            <p:cNvPr id="866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1657504">
              <a:off x="900569" y="2746265"/>
              <a:ext cx="2925534" cy="76201"/>
            </a:xfrm>
            <a:prstGeom prst="rect">
              <a:avLst/>
            </a:prstGeom>
            <a:effectLst/>
          </p:spPr>
        </p:pic>
        <p:sp>
          <p:nvSpPr>
            <p:cNvPr id="868" name="Shape 868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9" name="Shape 869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0" name="Shape 870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1" name="Shape 871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2" name="Shape 872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3" name="Shape 873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4" name="Shape 874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5" name="Shape 875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6" name="Shape 876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7" name="Shape 877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8" name="Shape 878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9" name="Shape 879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80" name="Shape 880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881" name="Shape 881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882" name="Shape 882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883" name="Shape 883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884" name="Shape 884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885" name="Shape 885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886" name="Shape 886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887" name="Shape 887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888" name="Shape 888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889" name="Shape 889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890" name="Shape 890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891" name="Shape 891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892" name="Shape 892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893" name="Shape 893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894" name="Shape 894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895" name="Shape 895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896" name="Shape 896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897" name="Shape 897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898" name="Shape 898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899" name="Shape 899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900" name="Shape 900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902" name="Shape 902"/>
          <p:cNvSpPr/>
          <p:nvPr/>
        </p:nvSpPr>
        <p:spPr>
          <a:xfrm>
            <a:off x="8584549" y="3420608"/>
            <a:ext cx="3788635" cy="339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3" h="20863" fill="norm" stroke="1" extrusionOk="0">
                <a:moveTo>
                  <a:pt x="21353" y="20863"/>
                </a:moveTo>
                <a:cubicBezTo>
                  <a:pt x="21222" y="16487"/>
                  <a:pt x="21209" y="12103"/>
                  <a:pt x="21293" y="7726"/>
                </a:cubicBezTo>
                <a:cubicBezTo>
                  <a:pt x="21376" y="3377"/>
                  <a:pt x="19616" y="-737"/>
                  <a:pt x="16622" y="112"/>
                </a:cubicBezTo>
                <a:cubicBezTo>
                  <a:pt x="14876" y="607"/>
                  <a:pt x="14338" y="2789"/>
                  <a:pt x="13277" y="4343"/>
                </a:cubicBezTo>
                <a:cubicBezTo>
                  <a:pt x="11375" y="7129"/>
                  <a:pt x="7999" y="7476"/>
                  <a:pt x="5168" y="8138"/>
                </a:cubicBezTo>
                <a:cubicBezTo>
                  <a:pt x="3160" y="8609"/>
                  <a:pt x="893" y="8741"/>
                  <a:pt x="162" y="6851"/>
                </a:cubicBezTo>
                <a:cubicBezTo>
                  <a:pt x="-224" y="5852"/>
                  <a:pt x="165" y="4768"/>
                  <a:pt x="446" y="3730"/>
                </a:cubicBezTo>
                <a:cubicBezTo>
                  <a:pt x="670" y="2903"/>
                  <a:pt x="818" y="2053"/>
                  <a:pt x="887" y="1194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03" name="Shape 903"/>
          <p:cNvSpPr/>
          <p:nvPr/>
        </p:nvSpPr>
        <p:spPr>
          <a:xfrm>
            <a:off x="8457545" y="3080085"/>
            <a:ext cx="558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PG</a:t>
            </a:r>
          </a:p>
        </p:txBody>
      </p:sp>
      <p:sp>
        <p:nvSpPr>
          <p:cNvPr id="904" name="Shape 904"/>
          <p:cNvSpPr/>
          <p:nvPr/>
        </p:nvSpPr>
        <p:spPr>
          <a:xfrm>
            <a:off x="3610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05" name="Shape 905"/>
          <p:cNvSpPr/>
          <p:nvPr>
            <p:ph type="body" sz="quarter" idx="1"/>
          </p:nvPr>
        </p:nvSpPr>
        <p:spPr>
          <a:xfrm>
            <a:off x="6957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906" name="Shape 906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907" name="Shape 9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8" name="Group 958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910" name="Shape 910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911" name="Shape 911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912" name="Shape 912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913" name="Shape 913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914" name="Shape 914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915" name="Shape 915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916" name="Shape 916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917" name="Shape 917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8" name="Shape 918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9" name="Shape 919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0" name="Shape 920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2" name="Shape 922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3" name="Shape 923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4" name="Shape 924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5" name="Shape 925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6" name="Shape 926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7" name="Shape 927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8" name="Shape 928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9" name="Shape 929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0" name="Shape 930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1" name="Shape 931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2" name="Shape 932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3" name="Shape 933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4" name="Shape 934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5" name="Shape 935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6" name="Shape 936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7" name="Shape 937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938" name="Shape 938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939" name="Shape 939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940" name="Shape 940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941" name="Shape 941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942" name="Shape 942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943" name="Shape 943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944" name="Shape 944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945" name="Shape 945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946" name="Shape 946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947" name="Shape 947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948" name="Shape 948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949" name="Shape 949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950" name="Shape 950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951" name="Shape 951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952" name="Shape 952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953" name="Shape 953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954" name="Shape 954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955" name="Shape 955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956" name="Shape 956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957" name="Shape 957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959" name="Shape 959"/>
          <p:cNvSpPr/>
          <p:nvPr/>
        </p:nvSpPr>
        <p:spPr>
          <a:xfrm>
            <a:off x="3610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60" name="Shape 960"/>
          <p:cNvSpPr/>
          <p:nvPr>
            <p:ph type="body" sz="quarter" idx="1"/>
          </p:nvPr>
        </p:nvSpPr>
        <p:spPr>
          <a:xfrm>
            <a:off x="6957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961" name="Shape 961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X and Y drop routes through each other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962" name="Shape 9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15" name="Group 1015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965" name="Shape 965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966" name="Shape 966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967" name="Shape 967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968" name="Shape 968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969" name="Shape 969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970" name="Shape 970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971" name="Shape 971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972" name="Shape 972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3" name="Shape 973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4" name="Shape 974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5" name="Shape 975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976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7817270">
              <a:off x="377227" y="2750754"/>
              <a:ext cx="882484" cy="76201"/>
            </a:xfrm>
            <a:prstGeom prst="rect">
              <a:avLst/>
            </a:prstGeom>
            <a:effectLst/>
          </p:spPr>
        </p:pic>
        <p:sp>
          <p:nvSpPr>
            <p:cNvPr id="978" name="Shape 978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9" name="Shape 979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0" name="Shape 980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1" name="Shape 981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2" name="Shape 982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3" name="Shape 983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4" name="Shape 984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5" name="Shape 985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6" name="Shape 986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987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9593124">
              <a:off x="567449" y="3935871"/>
              <a:ext cx="1034643" cy="76201"/>
            </a:xfrm>
            <a:prstGeom prst="rect">
              <a:avLst/>
            </a:prstGeom>
            <a:effectLst/>
          </p:spPr>
        </p:pic>
        <p:sp>
          <p:nvSpPr>
            <p:cNvPr id="989" name="Shape 989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90" name="Shape 990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91" name="Shape 991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92" name="Shape 992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93" name="Shape 993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94" name="Shape 994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995" name="Shape 995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996" name="Shape 996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997" name="Shape 997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998" name="Shape 998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999" name="Shape 999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014" name="Shape 1014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1016" name="Shape 1016"/>
          <p:cNvSpPr/>
          <p:nvPr/>
        </p:nvSpPr>
        <p:spPr>
          <a:xfrm>
            <a:off x="3610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17" name="Shape 1017"/>
          <p:cNvSpPr/>
          <p:nvPr>
            <p:ph type="body" sz="quarter" idx="1"/>
          </p:nvPr>
        </p:nvSpPr>
        <p:spPr>
          <a:xfrm>
            <a:off x="6957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1018" name="Shape 1018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X and Y drop routes through each other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1019" name="Shape 1019"/>
          <p:cNvSpPr/>
          <p:nvPr/>
        </p:nvSpPr>
        <p:spPr>
          <a:xfrm>
            <a:off x="8519121" y="3657901"/>
            <a:ext cx="1674645" cy="3022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600" fill="norm" stroke="1" extrusionOk="0">
                <a:moveTo>
                  <a:pt x="19392" y="21600"/>
                </a:moveTo>
                <a:cubicBezTo>
                  <a:pt x="20514" y="18426"/>
                  <a:pt x="20701" y="15162"/>
                  <a:pt x="19945" y="11951"/>
                </a:cubicBezTo>
                <a:cubicBezTo>
                  <a:pt x="19826" y="11442"/>
                  <a:pt x="19681" y="10934"/>
                  <a:pt x="19379" y="10451"/>
                </a:cubicBezTo>
                <a:cubicBezTo>
                  <a:pt x="18300" y="8731"/>
                  <a:pt x="15556" y="7627"/>
                  <a:pt x="12509" y="7169"/>
                </a:cubicBezTo>
                <a:cubicBezTo>
                  <a:pt x="9234" y="6676"/>
                  <a:pt x="5576" y="6871"/>
                  <a:pt x="2861" y="5673"/>
                </a:cubicBezTo>
                <a:cubicBezTo>
                  <a:pt x="-162" y="4338"/>
                  <a:pt x="-899" y="1855"/>
                  <a:pt x="1178" y="0"/>
                </a:cubicBezTo>
              </a:path>
            </a:pathLst>
          </a:custGeom>
          <a:ln w="88900">
            <a:solidFill>
              <a:schemeClr val="accent6">
                <a:satOff val="24555"/>
                <a:lumOff val="2223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20" name="Shape 1020"/>
          <p:cNvSpPr/>
          <p:nvPr/>
        </p:nvSpPr>
        <p:spPr>
          <a:xfrm>
            <a:off x="8457545" y="3080085"/>
            <a:ext cx="558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PG</a:t>
            </a:r>
          </a:p>
        </p:txBody>
      </p:sp>
      <p:sp>
        <p:nvSpPr>
          <p:cNvPr id="1021" name="Shape 1021"/>
          <p:cNvSpPr/>
          <p:nvPr/>
        </p:nvSpPr>
        <p:spPr>
          <a:xfrm>
            <a:off x="10821458" y="3080085"/>
            <a:ext cx="558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PG</a:t>
            </a:r>
          </a:p>
        </p:txBody>
      </p:sp>
      <p:sp>
        <p:nvSpPr>
          <p:cNvPr id="1022" name="Shape 10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75" name="Group 1075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1025" name="Shape 1025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1031" name="Shape 1031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1032" name="Shape 1032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3" name="Shape 1033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4" name="Shape 1034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5" name="Shape 1035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036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7817270">
              <a:off x="377227" y="2750754"/>
              <a:ext cx="882484" cy="76201"/>
            </a:xfrm>
            <a:prstGeom prst="rect">
              <a:avLst/>
            </a:prstGeom>
            <a:effectLst/>
          </p:spPr>
        </p:pic>
        <p:sp>
          <p:nvSpPr>
            <p:cNvPr id="1038" name="Shape 1038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9" name="Shape 1039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0" name="Shape 1040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2" name="Shape 1042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3" name="Shape 1043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4" name="Shape 1044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5" name="Shape 1045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6" name="Shape 1046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047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9593124">
              <a:off x="567449" y="3935871"/>
              <a:ext cx="1034643" cy="76201"/>
            </a:xfrm>
            <a:prstGeom prst="rect">
              <a:avLst/>
            </a:prstGeom>
            <a:effectLst/>
          </p:spPr>
        </p:pic>
        <p:sp>
          <p:nvSpPr>
            <p:cNvPr id="1049" name="Shape 1049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50" name="Shape 1050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51" name="Shape 1051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52" name="Shape 1052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53" name="Shape 1053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069" name="Shape 1069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071" name="Shape 1071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072" name="Shape 1072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073" name="Shape 1073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074" name="Shape 1074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1076" name="Shape 1076"/>
          <p:cNvSpPr/>
          <p:nvPr/>
        </p:nvSpPr>
        <p:spPr>
          <a:xfrm>
            <a:off x="3610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77" name="Shape 1077"/>
          <p:cNvSpPr/>
          <p:nvPr>
            <p:ph type="body" sz="quarter" idx="1"/>
          </p:nvPr>
        </p:nvSpPr>
        <p:spPr>
          <a:xfrm>
            <a:off x="6957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1078" name="Shape 1078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X and Y drop routes through each other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1079" name="Shape 1079"/>
          <p:cNvSpPr/>
          <p:nvPr/>
        </p:nvSpPr>
        <p:spPr>
          <a:xfrm>
            <a:off x="7641405" y="2694528"/>
            <a:ext cx="135664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Traffic</a:t>
            </a:r>
          </a:p>
          <a:p>
            <a:pPr/>
            <a:r>
              <a:t>for PG1</a:t>
            </a:r>
          </a:p>
          <a:p>
            <a:pPr/>
            <a:r>
              <a:t>dropped</a:t>
            </a:r>
          </a:p>
        </p:txBody>
      </p:sp>
      <p:sp>
        <p:nvSpPr>
          <p:cNvPr id="1080" name="Shape 1080"/>
          <p:cNvSpPr/>
          <p:nvPr/>
        </p:nvSpPr>
        <p:spPr>
          <a:xfrm>
            <a:off x="8476765" y="3985950"/>
            <a:ext cx="298628" cy="652721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81" name="Shape 1081"/>
          <p:cNvSpPr/>
          <p:nvPr/>
        </p:nvSpPr>
        <p:spPr>
          <a:xfrm>
            <a:off x="8028994" y="8851361"/>
            <a:ext cx="43283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Aggregation Black hole!</a:t>
            </a:r>
          </a:p>
        </p:txBody>
      </p:sp>
      <p:sp>
        <p:nvSpPr>
          <p:cNvPr id="1082" name="Shape 10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33" name="Group 1133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1085" name="Shape 1085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086" name="Shape 1086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087" name="Shape 1087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1088" name="Shape 1088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1089" name="Shape 1089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1090" name="Shape 1090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1091" name="Shape 1091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1092" name="Shape 1092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3" name="Shape 1093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4" name="Shape 1094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5" name="Shape 1095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6" name="Shape 1096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7" name="Shape 1097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8" name="Shape 1098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9" name="Shape 1099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0" name="Shape 1100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1" name="Shape 1101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2" name="Shape 1102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3" name="Shape 1103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4" name="Shape 1104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5" name="Shape 1105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6" name="Shape 1106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7" name="Shape 1107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8" name="Shape 1108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9" name="Shape 1109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10" name="Shape 1110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11" name="Shape 1111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125" name="Shape 1125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127" name="Shape 1127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128" name="Shape 1128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129" name="Shape 1129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130" name="Shape 1130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131" name="Shape 1131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132" name="Shape 1132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grpSp>
        <p:nvGrpSpPr>
          <p:cNvPr id="1136" name="Group 1136"/>
          <p:cNvGrpSpPr/>
          <p:nvPr/>
        </p:nvGrpSpPr>
        <p:grpSpPr>
          <a:xfrm>
            <a:off x="48685" y="2742210"/>
            <a:ext cx="8014846" cy="6178003"/>
            <a:chOff x="0" y="0"/>
            <a:chExt cx="8014844" cy="6178001"/>
          </a:xfrm>
        </p:grpSpPr>
        <p:sp>
          <p:nvSpPr>
            <p:cNvPr id="1135" name="Shape 1135"/>
            <p:cNvSpPr/>
            <p:nvPr/>
          </p:nvSpPr>
          <p:spPr>
            <a:xfrm>
              <a:off x="584200" y="469900"/>
              <a:ext cx="6871845" cy="5085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 </a:t>
              </a:r>
              <a:r>
                <a:rPr>
                  <a:solidFill>
                    <a:srgbClr val="000000"/>
                  </a:solidFill>
                </a:rPr>
                <a:t>PL1 = </a:t>
              </a:r>
              <a:r>
                <a:rPr>
                  <a:solidFill>
                    <a:schemeClr val="accent5"/>
                  </a:solidFill>
                </a:rPr>
                <a:t>1.0.0.0/24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  <a:r>
                <a:t>…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Ownership = {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PG1 =&gt; </a:t>
              </a:r>
              <a:r>
                <a:rPr b="1"/>
                <a:t>end</a:t>
              </a:r>
              <a:r>
                <a:t>(A),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PG2 =&gt; </a:t>
              </a:r>
              <a:r>
                <a:rPr b="1"/>
                <a:t>end</a:t>
              </a:r>
              <a:r>
                <a:t>(B),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	</a:t>
              </a:r>
              <a:r>
                <a:rPr>
                  <a:solidFill>
                    <a:srgbClr val="000000"/>
                  </a:solidFill>
                </a:rPr>
                <a:t>PL1</a:t>
              </a:r>
              <a:r>
                <a:t>  =&gt; </a:t>
              </a:r>
              <a:r>
                <a:rPr b="1"/>
                <a:t>end</a:t>
              </a:r>
              <a:r>
                <a:t>(E),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PL2  =&gt; </a:t>
              </a:r>
              <a:r>
                <a:rPr b="1"/>
                <a:t>end</a:t>
              </a:r>
              <a:r>
                <a:t>(F),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true =&gt; </a:t>
              </a:r>
              <a:r>
                <a:rPr b="1"/>
                <a:t>exit</a:t>
              </a:r>
              <a:r>
                <a:t>(Peer1) &gt;&gt; </a:t>
              </a:r>
              <a:r>
                <a:rPr b="1"/>
                <a:t>exit</a:t>
              </a:r>
              <a:r>
                <a:t>(Peer2)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}</a:t>
              </a:r>
            </a:p>
          </p:txBody>
        </p:sp>
        <p:pic>
          <p:nvPicPr>
            <p:cNvPr id="1134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4846" cy="6178003"/>
            </a:xfrm>
            <a:prstGeom prst="rect">
              <a:avLst/>
            </a:prstGeom>
            <a:effectLst/>
          </p:spPr>
        </p:pic>
      </p:grpSp>
      <p:sp>
        <p:nvSpPr>
          <p:cNvPr id="1137" name="Shape 1137"/>
          <p:cNvSpPr/>
          <p:nvPr/>
        </p:nvSpPr>
        <p:spPr>
          <a:xfrm>
            <a:off x="157017" y="2036781"/>
            <a:ext cx="4916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sz="3200">
                <a:solidFill>
                  <a:srgbClr val="212121"/>
                </a:solidFill>
              </a:defRPr>
            </a:lvl1pPr>
          </a:lstStyle>
          <a:p>
            <a:pPr/>
            <a:r>
              <a:t>Basic reachability for prefixes</a:t>
            </a:r>
          </a:p>
        </p:txBody>
      </p:sp>
      <p:sp>
        <p:nvSpPr>
          <p:cNvPr id="1138" name="Shape 1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89" name="Group 1189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1141" name="Shape 1141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142" name="Shape 1142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143" name="Shape 1143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1144" name="Shape 1144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1145" name="Shape 1145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1146" name="Shape 1146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1147" name="Shape 1147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1148" name="Shape 1148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9" name="Shape 1149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0" name="Shape 1150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1" name="Shape 1151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2" name="Shape 1152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3" name="Shape 1153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4" name="Shape 1154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5" name="Shape 1155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6" name="Shape 1156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7" name="Shape 1157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8" name="Shape 1158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9" name="Shape 1159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0" name="Shape 1160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1" name="Shape 1161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2" name="Shape 1162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3" name="Shape 1163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4" name="Shape 1164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5" name="Shape 1165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6" name="Shape 1166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7" name="Shape 1167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183" name="Shape 1183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184" name="Shape 1184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185" name="Shape 1185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186" name="Shape 1186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187" name="Shape 1187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188" name="Shape 1188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grpSp>
        <p:nvGrpSpPr>
          <p:cNvPr id="1192" name="Group 1192"/>
          <p:cNvGrpSpPr/>
          <p:nvPr/>
        </p:nvGrpSpPr>
        <p:grpSpPr>
          <a:xfrm>
            <a:off x="48685" y="2742210"/>
            <a:ext cx="8014846" cy="6178003"/>
            <a:chOff x="0" y="0"/>
            <a:chExt cx="8014844" cy="6178001"/>
          </a:xfrm>
        </p:grpSpPr>
        <p:sp>
          <p:nvSpPr>
            <p:cNvPr id="1191" name="Shape 1191"/>
            <p:cNvSpPr/>
            <p:nvPr/>
          </p:nvSpPr>
          <p:spPr>
            <a:xfrm>
              <a:off x="584200" y="469900"/>
              <a:ext cx="6871845" cy="5085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  <a:r>
                <a:t>…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Locality = {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PL1 or PL2 =&gt;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}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</a:p>
          </p:txBody>
        </p:sp>
        <p:pic>
          <p:nvPicPr>
            <p:cNvPr id="1190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4846" cy="6178003"/>
            </a:xfrm>
            <a:prstGeom prst="rect">
              <a:avLst/>
            </a:prstGeom>
            <a:effectLst/>
          </p:spPr>
        </p:pic>
      </p:grpSp>
      <p:sp>
        <p:nvSpPr>
          <p:cNvPr id="1193" name="Shape 1193"/>
          <p:cNvSpPr/>
          <p:nvPr/>
        </p:nvSpPr>
        <p:spPr>
          <a:xfrm>
            <a:off x="157017" y="2036781"/>
            <a:ext cx="4513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sz="3200">
                <a:solidFill>
                  <a:srgbClr val="212121"/>
                </a:solidFill>
              </a:defRPr>
            </a:lvl1pPr>
          </a:lstStyle>
          <a:p>
            <a:pPr/>
            <a:r>
              <a:t>Local services stay internal</a:t>
            </a:r>
          </a:p>
        </p:txBody>
      </p:sp>
      <p:sp>
        <p:nvSpPr>
          <p:cNvPr id="1194" name="Shape 1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45" name="Group 1245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1197" name="Shape 1197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199" name="Shape 1199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1200" name="Shape 1200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1201" name="Shape 1201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1202" name="Shape 1202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1203" name="Shape 1203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1204" name="Shape 1204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5" name="Shape 1205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6" name="Shape 1206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7" name="Shape 1207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8" name="Shape 1208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9" name="Shape 1209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0" name="Shape 1210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1" name="Shape 1211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3" name="Shape 1213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4" name="Shape 1214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5" name="Shape 1215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6" name="Shape 1216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7" name="Shape 1217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9" name="Shape 1219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20" name="Shape 1220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21" name="Shape 1221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22" name="Shape 1222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23" name="Shape 1223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237" name="Shape 1237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238" name="Shape 1238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239" name="Shape 1239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240" name="Shape 1240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241" name="Shape 1241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244" name="Shape 1244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grpSp>
        <p:nvGrpSpPr>
          <p:cNvPr id="1248" name="Group 1248"/>
          <p:cNvGrpSpPr/>
          <p:nvPr/>
        </p:nvGrpSpPr>
        <p:grpSpPr>
          <a:xfrm>
            <a:off x="48685" y="2742210"/>
            <a:ext cx="8014846" cy="6178003"/>
            <a:chOff x="0" y="0"/>
            <a:chExt cx="8014844" cy="6178001"/>
          </a:xfrm>
        </p:grpSpPr>
        <p:sp>
          <p:nvSpPr>
            <p:cNvPr id="1247" name="Shape 1247"/>
            <p:cNvSpPr/>
            <p:nvPr/>
          </p:nvSpPr>
          <p:spPr>
            <a:xfrm>
              <a:off x="584200" y="469900"/>
              <a:ext cx="6871845" cy="5085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  <a:r>
                <a:t>…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Locality = {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PL1 or PL2 =&gt;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}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NoTransit = { 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  true =&gt; ! </a:t>
              </a:r>
              <a:r>
                <a:rPr b="1"/>
                <a:t>transit</a:t>
              </a:r>
              <a:r>
                <a:t>(Peer,Peer) 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}</a:t>
              </a:r>
            </a:p>
          </p:txBody>
        </p:sp>
        <p:pic>
          <p:nvPicPr>
            <p:cNvPr id="1246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4846" cy="6178003"/>
            </a:xfrm>
            <a:prstGeom prst="rect">
              <a:avLst/>
            </a:prstGeom>
            <a:effectLst/>
          </p:spPr>
        </p:pic>
      </p:grpSp>
      <p:sp>
        <p:nvSpPr>
          <p:cNvPr id="1249" name="Shape 1249"/>
          <p:cNvSpPr/>
          <p:nvPr/>
        </p:nvSpPr>
        <p:spPr>
          <a:xfrm>
            <a:off x="157017" y="2036781"/>
            <a:ext cx="35978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sz="3200">
                <a:solidFill>
                  <a:srgbClr val="212121"/>
                </a:solidFill>
              </a:defRPr>
            </a:lvl1pPr>
          </a:lstStyle>
          <a:p>
            <a:pPr/>
            <a:r>
              <a:t>Prevent transit traffic</a:t>
            </a:r>
          </a:p>
        </p:txBody>
      </p:sp>
      <p:sp>
        <p:nvSpPr>
          <p:cNvPr id="1250" name="Shape 1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01" name="Group 1301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1253" name="Shape 1253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254" name="Shape 1254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255" name="Shape 1255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1256" name="Shape 1256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1257" name="Shape 1257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1258" name="Shape 1258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1260" name="Shape 1260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1" name="Shape 1261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2" name="Shape 1262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3" name="Shape 1263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4" name="Shape 1264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5" name="Shape 1265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6" name="Shape 1266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7" name="Shape 1267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8" name="Shape 1268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69" name="Shape 1269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0" name="Shape 1270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1" name="Shape 1271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2" name="Shape 1272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3" name="Shape 1273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4" name="Shape 1274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5" name="Shape 1275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6" name="Shape 1276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7" name="Shape 1277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8" name="Shape 1278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79" name="Shape 1279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80" name="Shape 1280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1281" name="Shape 1281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282" name="Shape 1282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284" name="Shape 1284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285" name="Shape 1285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286" name="Shape 1286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287" name="Shape 1287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288" name="Shape 1288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289" name="Shape 1289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290" name="Shape 1290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292" name="Shape 1292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295" name="Shape 1295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296" name="Shape 1296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297" name="Shape 1297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298" name="Shape 1298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300" name="Shape 1300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grpSp>
        <p:nvGrpSpPr>
          <p:cNvPr id="1304" name="Group 1304"/>
          <p:cNvGrpSpPr/>
          <p:nvPr/>
        </p:nvGrpSpPr>
        <p:grpSpPr>
          <a:xfrm>
            <a:off x="48685" y="2742210"/>
            <a:ext cx="8014846" cy="6178003"/>
            <a:chOff x="0" y="0"/>
            <a:chExt cx="8014844" cy="6178001"/>
          </a:xfrm>
        </p:grpSpPr>
        <p:sp>
          <p:nvSpPr>
            <p:cNvPr id="1303" name="Shape 1303"/>
            <p:cNvSpPr/>
            <p:nvPr/>
          </p:nvSpPr>
          <p:spPr>
            <a:xfrm>
              <a:off x="584200" y="469900"/>
              <a:ext cx="6871845" cy="5085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  <a:r>
                <a:t>…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Main =</a:t>
              </a:r>
            </a:p>
            <a:p>
              <a:pPr lvl="1" indent="444500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Ownership &amp; Locality &amp; NoTransit </a:t>
              </a:r>
            </a:p>
            <a:p>
              <a:pPr lvl="1" indent="444500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&amp; </a:t>
              </a:r>
              <a:r>
                <a:rPr b="1"/>
                <a:t>agg</a:t>
              </a:r>
              <a:r>
                <a:t>(PG, </a:t>
              </a:r>
              <a:r>
                <a:rPr b="1"/>
                <a:t>in</a:t>
              </a:r>
              <a:r>
                <a:t> → </a:t>
              </a:r>
              <a:r>
                <a:rPr b="1"/>
                <a:t>out</a:t>
              </a:r>
              <a:r>
                <a:t>)</a:t>
              </a:r>
            </a:p>
          </p:txBody>
        </p:sp>
        <p:pic>
          <p:nvPicPr>
            <p:cNvPr id="1302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4846" cy="6178003"/>
            </a:xfrm>
            <a:prstGeom prst="rect">
              <a:avLst/>
            </a:prstGeom>
            <a:effectLst/>
          </p:spPr>
        </p:pic>
      </p:grpSp>
      <p:sp>
        <p:nvSpPr>
          <p:cNvPr id="1305" name="Shape 1305"/>
          <p:cNvSpPr/>
          <p:nvPr/>
        </p:nvSpPr>
        <p:spPr>
          <a:xfrm>
            <a:off x="157017" y="2036781"/>
            <a:ext cx="35978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sz="3200">
                <a:solidFill>
                  <a:srgbClr val="212121"/>
                </a:solidFill>
              </a:defRPr>
            </a:lvl1pPr>
          </a:lstStyle>
          <a:p>
            <a:pPr/>
            <a:r>
              <a:t>Prevent transit traffic</a:t>
            </a:r>
          </a:p>
        </p:txBody>
      </p:sp>
      <p:sp>
        <p:nvSpPr>
          <p:cNvPr id="1306" name="Shape 1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time-warn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671" y="2300995"/>
            <a:ext cx="5505516" cy="712478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Configuring Networks is Error-Prone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" name="China-snafu-articl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9875" y="1521957"/>
            <a:ext cx="5695610" cy="737078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2" name="internet_turkey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3319" y="2177993"/>
            <a:ext cx="5695610" cy="737078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3" name="YouTube_Pakista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48390" y="1844281"/>
            <a:ext cx="5547314" cy="717887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Compiler</a:t>
            </a:r>
          </a:p>
        </p:txBody>
      </p:sp>
      <p:sp>
        <p:nvSpPr>
          <p:cNvPr id="1309" name="Shape 13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0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712" y="2085202"/>
            <a:ext cx="7459900" cy="70817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311" name="Untitled 2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8684" y="2479775"/>
            <a:ext cx="7459900" cy="47940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Compiler</a:t>
            </a:r>
          </a:p>
        </p:txBody>
      </p:sp>
      <p:sp>
        <p:nvSpPr>
          <p:cNvPr id="1314" name="Shape 13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5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77" y="1839811"/>
            <a:ext cx="7366862" cy="51697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Compiler</a:t>
            </a:r>
          </a:p>
        </p:txBody>
      </p:sp>
      <p:sp>
        <p:nvSpPr>
          <p:cNvPr id="1318" name="Shape 13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9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77" y="1839811"/>
            <a:ext cx="7366862" cy="51697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320" name="Untitled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9941" y="2149228"/>
            <a:ext cx="8214639" cy="69537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Compiler</a:t>
            </a:r>
          </a:p>
        </p:txBody>
      </p:sp>
      <p:sp>
        <p:nvSpPr>
          <p:cNvPr id="1323" name="Shape 1323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24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0848" y="2050084"/>
            <a:ext cx="9223104" cy="64086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7" name="Shape 1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Propane: Summary</a:t>
            </a:r>
          </a:p>
        </p:txBody>
      </p:sp>
      <p:sp>
        <p:nvSpPr>
          <p:cNvPr id="1328" name="Shape 1328"/>
          <p:cNvSpPr/>
          <p:nvPr>
            <p:ph type="body" idx="1"/>
          </p:nvPr>
        </p:nvSpPr>
        <p:spPr>
          <a:xfrm>
            <a:off x="823251" y="2488634"/>
            <a:ext cx="11801440" cy="627493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High-level language</a:t>
            </a:r>
          </a:p>
          <a:p>
            <a:pPr lvl="1"/>
            <a:r>
              <a:t>Single,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network-wide</a:t>
            </a:r>
            <a:r>
              <a:t> policy</a:t>
            </a:r>
          </a:p>
          <a:p>
            <a:pPr lvl="1"/>
            <a:r>
              <a:t>Program using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constraints</a:t>
            </a:r>
            <a:r>
              <a:t> and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preferences</a:t>
            </a:r>
          </a:p>
          <a:p>
            <a:pPr lvl="1"/>
            <a:r>
              <a:t>Create new, reusable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abstractions</a:t>
            </a:r>
            <a:r>
              <a:t> (e.g., transit traffic)</a:t>
            </a:r>
          </a:p>
          <a:p>
            <a:pPr lvl="1"/>
            <a:r>
              <a:t>Configure the network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modularly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Compiler</a:t>
            </a:r>
          </a:p>
          <a:p>
            <a:pPr lvl="1"/>
            <a:r>
              <a:t>Automatically generates filters, preferences, community values, etc</a:t>
            </a:r>
          </a:p>
          <a:p>
            <a:pPr lvl="1"/>
            <a:r>
              <a:t>Static analysis guarantees </a:t>
            </a:r>
            <a:r>
              <a:t>policy compliance</a:t>
            </a:r>
            <a:r>
              <a:t> under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all failures</a:t>
            </a:r>
            <a:endParaRPr>
              <a:solidFill>
                <a:schemeClr val="accent5">
                  <a:hueOff val="-176146"/>
                  <a:satOff val="3665"/>
                  <a:lumOff val="-13986"/>
                </a:schemeClr>
              </a:solidFill>
            </a:endParaRPr>
          </a:p>
          <a:p>
            <a:pPr lvl="1"/>
            <a:r>
              <a:t>Lower bound on failures for aggregation-induced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black holes</a:t>
            </a:r>
          </a:p>
        </p:txBody>
      </p:sp>
      <p:pic>
        <p:nvPicPr>
          <p:cNvPr id="13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300" y="124272"/>
            <a:ext cx="2330260" cy="1478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</a:t>
            </a:r>
          </a:p>
        </p:txBody>
      </p:sp>
      <p:sp>
        <p:nvSpPr>
          <p:cNvPr id="1332" name="Shape 13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3" name="Shape 1333"/>
          <p:cNvSpPr/>
          <p:nvPr/>
        </p:nvSpPr>
        <p:spPr>
          <a:xfrm>
            <a:off x="4880010" y="601349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Propane</a:t>
            </a:r>
          </a:p>
        </p:txBody>
      </p:sp>
      <p:sp>
        <p:nvSpPr>
          <p:cNvPr id="1334" name="Shape 1334"/>
          <p:cNvSpPr/>
          <p:nvPr/>
        </p:nvSpPr>
        <p:spPr>
          <a:xfrm>
            <a:off x="4880010" y="2400806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Regular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IR</a:t>
            </a:r>
          </a:p>
        </p:txBody>
      </p:sp>
      <p:sp>
        <p:nvSpPr>
          <p:cNvPr id="1335" name="Shape 1335"/>
          <p:cNvSpPr/>
          <p:nvPr/>
        </p:nvSpPr>
        <p:spPr>
          <a:xfrm>
            <a:off x="4880010" y="4200264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Product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Graph IR</a:t>
            </a:r>
          </a:p>
        </p:txBody>
      </p:sp>
      <p:sp>
        <p:nvSpPr>
          <p:cNvPr id="1336" name="Shape 1336"/>
          <p:cNvSpPr/>
          <p:nvPr/>
        </p:nvSpPr>
        <p:spPr>
          <a:xfrm>
            <a:off x="3276881" y="7799179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1337" name="Shape 1337"/>
          <p:cNvSpPr/>
          <p:nvPr/>
        </p:nvSpPr>
        <p:spPr>
          <a:xfrm>
            <a:off x="6287429" y="7799179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Quagga</a:t>
            </a:r>
          </a:p>
        </p:txBody>
      </p:sp>
      <p:sp>
        <p:nvSpPr>
          <p:cNvPr id="1338" name="Shape 1338"/>
          <p:cNvSpPr/>
          <p:nvPr/>
        </p:nvSpPr>
        <p:spPr>
          <a:xfrm>
            <a:off x="5822626" y="1866859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39" name="Shape 1339"/>
          <p:cNvSpPr/>
          <p:nvPr/>
        </p:nvSpPr>
        <p:spPr>
          <a:xfrm>
            <a:off x="5822626" y="3666316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40" name="Shape 1340"/>
          <p:cNvSpPr/>
          <p:nvPr/>
        </p:nvSpPr>
        <p:spPr>
          <a:xfrm>
            <a:off x="5822626" y="5465774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41" name="Shape 1341"/>
          <p:cNvSpPr/>
          <p:nvPr/>
        </p:nvSpPr>
        <p:spPr>
          <a:xfrm flipH="1">
            <a:off x="4188409" y="6992631"/>
            <a:ext cx="1568881" cy="79643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42" name="Shape 1342"/>
          <p:cNvSpPr/>
          <p:nvPr/>
        </p:nvSpPr>
        <p:spPr>
          <a:xfrm>
            <a:off x="5987786" y="7032170"/>
            <a:ext cx="1343972" cy="819694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43" name="Shape 1343"/>
          <p:cNvSpPr/>
          <p:nvPr/>
        </p:nvSpPr>
        <p:spPr>
          <a:xfrm>
            <a:off x="7144222" y="954893"/>
            <a:ext cx="459385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Front End Constraint Language</a:t>
            </a:r>
          </a:p>
        </p:txBody>
      </p:sp>
      <p:sp>
        <p:nvSpPr>
          <p:cNvPr id="1344" name="Shape 1344"/>
          <p:cNvSpPr/>
          <p:nvPr/>
        </p:nvSpPr>
        <p:spPr>
          <a:xfrm>
            <a:off x="7144222" y="2781806"/>
            <a:ext cx="419675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Regular Expression-based IR</a:t>
            </a:r>
          </a:p>
        </p:txBody>
      </p:sp>
      <p:sp>
        <p:nvSpPr>
          <p:cNvPr id="1345" name="Shape 1345"/>
          <p:cNvSpPr/>
          <p:nvPr/>
        </p:nvSpPr>
        <p:spPr>
          <a:xfrm>
            <a:off x="3267926" y="4931826"/>
            <a:ext cx="16608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52" name="Shape 1352"/>
          <p:cNvSpPr/>
          <p:nvPr/>
        </p:nvSpPr>
        <p:spPr>
          <a:xfrm>
            <a:off x="6748780" y="4605020"/>
            <a:ext cx="1435101" cy="501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54" y="21600"/>
                </a:ln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347" name="Shape 1347"/>
          <p:cNvSpPr/>
          <p:nvPr/>
        </p:nvSpPr>
        <p:spPr>
          <a:xfrm>
            <a:off x="8561673" y="4378064"/>
            <a:ext cx="135525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Failure</a:t>
            </a:r>
          </a:p>
          <a:p>
            <a:pPr/>
            <a:r>
              <a:t>Analyses</a:t>
            </a:r>
          </a:p>
        </p:txBody>
      </p:sp>
      <p:sp>
        <p:nvSpPr>
          <p:cNvPr id="1348" name="Shape 1348"/>
          <p:cNvSpPr/>
          <p:nvPr/>
        </p:nvSpPr>
        <p:spPr>
          <a:xfrm>
            <a:off x="7111351" y="6380722"/>
            <a:ext cx="377100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Vendor-independent BGP</a:t>
            </a:r>
          </a:p>
        </p:txBody>
      </p:sp>
      <p:sp>
        <p:nvSpPr>
          <p:cNvPr id="1349" name="Shape 1349"/>
          <p:cNvSpPr/>
          <p:nvPr/>
        </p:nvSpPr>
        <p:spPr>
          <a:xfrm>
            <a:off x="8401976" y="8180179"/>
            <a:ext cx="443428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Vendor-specific configurations</a:t>
            </a:r>
          </a:p>
        </p:txBody>
      </p:sp>
      <p:sp>
        <p:nvSpPr>
          <p:cNvPr id="1350" name="Shape 1350"/>
          <p:cNvSpPr/>
          <p:nvPr/>
        </p:nvSpPr>
        <p:spPr>
          <a:xfrm>
            <a:off x="4880010" y="5999722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Abstract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BGP</a:t>
            </a:r>
          </a:p>
        </p:txBody>
      </p:sp>
      <p:sp>
        <p:nvSpPr>
          <p:cNvPr id="1351" name="Shape 1351"/>
          <p:cNvSpPr/>
          <p:nvPr/>
        </p:nvSpPr>
        <p:spPr>
          <a:xfrm>
            <a:off x="1431410" y="4200264"/>
            <a:ext cx="1885233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Topology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hape 13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 (RIR) Syntax</a:t>
            </a:r>
          </a:p>
        </p:txBody>
      </p:sp>
      <p:sp>
        <p:nvSpPr>
          <p:cNvPr id="1355" name="Shape 13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358" name="Group 1358"/>
          <p:cNvGrpSpPr/>
          <p:nvPr/>
        </p:nvGrpSpPr>
        <p:grpSpPr>
          <a:xfrm>
            <a:off x="1524498" y="1821084"/>
            <a:ext cx="9930404" cy="7697156"/>
            <a:chOff x="0" y="0"/>
            <a:chExt cx="9930403" cy="7697154"/>
          </a:xfrm>
        </p:grpSpPr>
        <p:sp>
          <p:nvSpPr>
            <p:cNvPr id="1357" name="Shape 1357"/>
            <p:cNvSpPr/>
            <p:nvPr/>
          </p:nvSpPr>
          <p:spPr>
            <a:xfrm>
              <a:off x="393700" y="304800"/>
              <a:ext cx="9168404" cy="69732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 ::= c</a:t>
              </a:r>
              <a:r>
                <a:rPr baseline="-5999"/>
                <a:t>1</a:t>
              </a:r>
              <a:r>
                <a:t>, …, c</a:t>
              </a:r>
              <a:r>
                <a:rPr baseline="-5999"/>
                <a:t>n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 ::= t</a:t>
              </a:r>
              <a:r>
                <a:rPr baseline="-5999"/>
                <a:t>1</a:t>
              </a:r>
              <a:r>
                <a:t> ↦ r</a:t>
              </a:r>
              <a:r>
                <a:rPr baseline="-5999"/>
                <a:t>1 </a:t>
              </a:r>
              <a:r>
                <a:t>&gt;&gt; … &gt;&gt; r</a:t>
              </a:r>
              <a:r>
                <a:rPr baseline="-5999"/>
                <a:t>n</a:t>
              </a:r>
              <a:r>
                <a:t>   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t ::= true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(t1 | t2)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t1 &amp; t2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prefix=x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r</a:t>
              </a:r>
              <a:r>
                <a:rPr b="1"/>
                <a:t> </a:t>
              </a:r>
              <a:r>
                <a:t>::= n 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∅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in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out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(r1 | r2)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r1 &amp; r2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r1 · r2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!r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r*</a:t>
              </a:r>
            </a:p>
          </p:txBody>
        </p:sp>
        <p:pic>
          <p:nvPicPr>
            <p:cNvPr id="1356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9930405" cy="7697156"/>
            </a:xfrm>
            <a:prstGeom prst="rect">
              <a:avLst/>
            </a:prstGeom>
            <a:effectLst/>
          </p:spPr>
        </p:pic>
      </p:grpSp>
      <p:sp>
        <p:nvSpPr>
          <p:cNvPr id="1359" name="Shape 1359"/>
          <p:cNvSpPr/>
          <p:nvPr/>
        </p:nvSpPr>
        <p:spPr>
          <a:xfrm>
            <a:off x="7295240" y="6714145"/>
            <a:ext cx="325410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Regular expression </a:t>
            </a:r>
          </a:p>
          <a:p>
            <a:pPr algn="ctr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path constraints</a:t>
            </a:r>
          </a:p>
        </p:txBody>
      </p:sp>
      <p:sp>
        <p:nvSpPr>
          <p:cNvPr id="1360" name="Shape 1360"/>
          <p:cNvSpPr/>
          <p:nvPr/>
        </p:nvSpPr>
        <p:spPr>
          <a:xfrm>
            <a:off x="7528082" y="4214495"/>
            <a:ext cx="278842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Traffic predicates</a:t>
            </a:r>
          </a:p>
        </p:txBody>
      </p:sp>
      <p:sp>
        <p:nvSpPr>
          <p:cNvPr id="1361" name="Shape 1361"/>
          <p:cNvSpPr/>
          <p:nvPr/>
        </p:nvSpPr>
        <p:spPr>
          <a:xfrm>
            <a:off x="7503947" y="2671032"/>
            <a:ext cx="283669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ctr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Path Preferences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Examples:</a:t>
            </a:r>
          </a:p>
        </p:txBody>
      </p:sp>
      <p:sp>
        <p:nvSpPr>
          <p:cNvPr id="1364" name="Shape 1364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5" name="Shape 1365"/>
          <p:cNvSpPr/>
          <p:nvPr/>
        </p:nvSpPr>
        <p:spPr>
          <a:xfrm>
            <a:off x="1378335" y="2658592"/>
            <a:ext cx="344754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in</a:t>
            </a:r>
            <a:r>
              <a:t>*.(X &gt;&gt; Y).D</a:t>
            </a:r>
          </a:p>
        </p:txBody>
      </p:sp>
      <p:sp>
        <p:nvSpPr>
          <p:cNvPr id="1366" name="Shape 1366"/>
          <p:cNvSpPr/>
          <p:nvPr/>
        </p:nvSpPr>
        <p:spPr>
          <a:xfrm>
            <a:off x="832679" y="2087397"/>
            <a:ext cx="11217251" cy="614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Go through either X or Y, but prefer to go through X if possible to get to D</a:t>
            </a:r>
          </a:p>
        </p:txBody>
      </p:sp>
      <p:sp>
        <p:nvSpPr>
          <p:cNvPr id="1367" name="Shape 1367"/>
          <p:cNvSpPr/>
          <p:nvPr/>
        </p:nvSpPr>
        <p:spPr>
          <a:xfrm>
            <a:off x="832679" y="3793609"/>
            <a:ext cx="10284861" cy="614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Use path ABC if possible (e.g., failures), otherwise use XYZ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378335" y="4390085"/>
            <a:ext cx="344754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A.B.C &gt;&gt; X.Y.Z</a:t>
            </a:r>
          </a:p>
        </p:txBody>
      </p:sp>
      <p:sp>
        <p:nvSpPr>
          <p:cNvPr id="1369" name="Shape 1369"/>
          <p:cNvSpPr/>
          <p:nvPr/>
        </p:nvSpPr>
        <p:spPr>
          <a:xfrm>
            <a:off x="832679" y="5639521"/>
            <a:ext cx="11217251" cy="614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Use locations A,B,C,D but always prefer A,B to C,D at each hop if possible</a:t>
            </a:r>
          </a:p>
        </p:txBody>
      </p:sp>
      <p:sp>
        <p:nvSpPr>
          <p:cNvPr id="1370" name="Shape 1370"/>
          <p:cNvSpPr/>
          <p:nvPr/>
        </p:nvSpPr>
        <p:spPr>
          <a:xfrm>
            <a:off x="1378335" y="6261278"/>
            <a:ext cx="408773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((A|B) &gt;&gt; (C|D))*</a:t>
            </a:r>
          </a:p>
        </p:txBody>
      </p:sp>
      <p:sp>
        <p:nvSpPr>
          <p:cNvPr id="1371" name="Shape 1371"/>
          <p:cNvSpPr/>
          <p:nvPr/>
        </p:nvSpPr>
        <p:spPr>
          <a:xfrm>
            <a:off x="832679" y="7485433"/>
            <a:ext cx="11217251" cy="614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Disallow any transit traffic (i.e., traffic that goes through our network)</a:t>
            </a:r>
          </a:p>
        </p:txBody>
      </p:sp>
      <p:sp>
        <p:nvSpPr>
          <p:cNvPr id="1372" name="Shape 1372"/>
          <p:cNvSpPr/>
          <p:nvPr/>
        </p:nvSpPr>
        <p:spPr>
          <a:xfrm>
            <a:off x="1378335" y="8132471"/>
            <a:ext cx="38743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!(</a:t>
            </a:r>
            <a:r>
              <a:rPr b="1"/>
              <a:t>out</a:t>
            </a:r>
            <a:r>
              <a:t>+.</a:t>
            </a:r>
            <a:r>
              <a:rPr b="1"/>
              <a:t>in</a:t>
            </a:r>
            <a:r>
              <a:t>*.</a:t>
            </a:r>
            <a:r>
              <a:rPr b="1"/>
              <a:t>out</a:t>
            </a:r>
            <a:r>
              <a:t>+)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8" grpId="2"/>
      <p:bldP build="whole" bldLvl="1" animBg="1" rev="0" advAuto="0" spid="1372" grpId="4"/>
      <p:bldP build="whole" bldLvl="1" animBg="1" rev="0" advAuto="0" spid="1370" grpId="3"/>
      <p:bldP build="whole" bldLvl="1" animBg="1" rev="0" advAuto="0" spid="1365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Shape 13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</a:t>
            </a:r>
          </a:p>
        </p:txBody>
      </p:sp>
      <p:sp>
        <p:nvSpPr>
          <p:cNvPr id="1375" name="Shape 13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6" name="Shape 1376"/>
          <p:cNvSpPr/>
          <p:nvPr/>
        </p:nvSpPr>
        <p:spPr>
          <a:xfrm>
            <a:off x="10802170" y="291788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Propane</a:t>
            </a:r>
          </a:p>
        </p:txBody>
      </p:sp>
      <p:sp>
        <p:nvSpPr>
          <p:cNvPr id="1377" name="Shape 1377"/>
          <p:cNvSpPr/>
          <p:nvPr/>
        </p:nvSpPr>
        <p:spPr>
          <a:xfrm>
            <a:off x="10802170" y="2091245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Regular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IR</a:t>
            </a:r>
          </a:p>
        </p:txBody>
      </p:sp>
      <p:sp>
        <p:nvSpPr>
          <p:cNvPr id="1378" name="Shape 1378"/>
          <p:cNvSpPr/>
          <p:nvPr/>
        </p:nvSpPr>
        <p:spPr>
          <a:xfrm>
            <a:off x="11744786" y="1583739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381" name="Group 1381"/>
          <p:cNvGrpSpPr/>
          <p:nvPr/>
        </p:nvGrpSpPr>
        <p:grpSpPr>
          <a:xfrm>
            <a:off x="624883" y="2345460"/>
            <a:ext cx="9184686" cy="7522754"/>
            <a:chOff x="0" y="0"/>
            <a:chExt cx="9184685" cy="7522753"/>
          </a:xfrm>
        </p:grpSpPr>
        <p:sp>
          <p:nvSpPr>
            <p:cNvPr id="1380" name="Shape 1380"/>
            <p:cNvSpPr/>
            <p:nvPr/>
          </p:nvSpPr>
          <p:spPr>
            <a:xfrm>
              <a:off x="584200" y="469900"/>
              <a:ext cx="8041686" cy="64305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Ownership =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{PG1  =&gt; </a:t>
              </a:r>
              <a:r>
                <a:rPr b="1"/>
                <a:t>end</a:t>
              </a:r>
              <a:r>
                <a:t>(A)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PG2  =&gt; </a:t>
              </a:r>
              <a:r>
                <a:rPr b="1"/>
                <a:t>end</a:t>
              </a:r>
              <a:r>
                <a:t>(B)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PL1  =&gt; </a:t>
              </a:r>
              <a:r>
                <a:rPr b="1"/>
                <a:t>end</a:t>
              </a:r>
              <a:r>
                <a:t>(E)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PL2  =&gt; </a:t>
              </a:r>
              <a:r>
                <a:rPr b="1"/>
                <a:t>end</a:t>
              </a:r>
              <a:r>
                <a:t>(F)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true =&gt; </a:t>
              </a:r>
              <a:r>
                <a:rPr b="1"/>
                <a:t>exit</a:t>
              </a:r>
              <a:r>
                <a:t>(Peer1 &gt;&gt; Peer2)}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NoTransit =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{true =&gt; !</a:t>
              </a:r>
              <a:r>
                <a:rPr b="1"/>
                <a:t>transit</a:t>
              </a:r>
              <a:r>
                <a:t>(Peer,Peer)}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Locality =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{PL1 | PL2 =&gt;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)}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Main =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Ownership &amp; Locality &amp; NoTransit </a:t>
              </a:r>
            </a:p>
            <a:p>
              <a:pPr lvl="3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&amp; </a:t>
              </a:r>
              <a:r>
                <a:rPr b="1"/>
                <a:t>agg</a:t>
              </a:r>
              <a:r>
                <a:t>(PG, </a:t>
              </a:r>
              <a:r>
                <a:rPr b="1"/>
                <a:t>in</a:t>
              </a:r>
              <a:r>
                <a:t> -&gt; </a:t>
              </a:r>
              <a:r>
                <a:rPr b="1"/>
                <a:t>out</a:t>
              </a:r>
              <a:r>
                <a:t>)</a:t>
              </a:r>
            </a:p>
          </p:txBody>
        </p:sp>
        <p:pic>
          <p:nvPicPr>
            <p:cNvPr id="137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84686" cy="7522754"/>
            </a:xfrm>
            <a:prstGeom prst="rect">
              <a:avLst/>
            </a:prstGeom>
            <a:effectLst/>
          </p:spPr>
        </p:pic>
      </p:grpSp>
      <p:sp>
        <p:nvSpPr>
          <p:cNvPr id="1382" name="Shape 1382"/>
          <p:cNvSpPr/>
          <p:nvPr/>
        </p:nvSpPr>
        <p:spPr>
          <a:xfrm>
            <a:off x="10365729" y="5571145"/>
            <a:ext cx="1790814" cy="1504705"/>
          </a:xfrm>
          <a:prstGeom prst="rightArrow">
            <a:avLst>
              <a:gd name="adj1" fmla="val 32000"/>
              <a:gd name="adj2" fmla="val 79201"/>
            </a:avLst>
          </a:prstGeom>
          <a:solidFill>
            <a:srgbClr val="F0A0A1"/>
          </a:solidFill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83" name="Shape 1383"/>
          <p:cNvSpPr/>
          <p:nvPr/>
        </p:nvSpPr>
        <p:spPr>
          <a:xfrm>
            <a:off x="795414" y="1892740"/>
            <a:ext cx="10843318" cy="138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Step 1:  Combine modular constraints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</a:t>
            </a:r>
          </a:p>
        </p:txBody>
      </p:sp>
      <p:sp>
        <p:nvSpPr>
          <p:cNvPr id="1386" name="Shape 13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7" name="Shape 1387"/>
          <p:cNvSpPr/>
          <p:nvPr/>
        </p:nvSpPr>
        <p:spPr>
          <a:xfrm>
            <a:off x="10802170" y="291788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Propane</a:t>
            </a:r>
          </a:p>
        </p:txBody>
      </p:sp>
      <p:sp>
        <p:nvSpPr>
          <p:cNvPr id="1388" name="Shape 1388"/>
          <p:cNvSpPr/>
          <p:nvPr/>
        </p:nvSpPr>
        <p:spPr>
          <a:xfrm>
            <a:off x="10802170" y="2091245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Regular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IR</a:t>
            </a:r>
          </a:p>
        </p:txBody>
      </p:sp>
      <p:sp>
        <p:nvSpPr>
          <p:cNvPr id="1389" name="Shape 1389"/>
          <p:cNvSpPr/>
          <p:nvPr/>
        </p:nvSpPr>
        <p:spPr>
          <a:xfrm>
            <a:off x="11744786" y="1583739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392" name="Group 1392"/>
          <p:cNvGrpSpPr/>
          <p:nvPr/>
        </p:nvGrpSpPr>
        <p:grpSpPr>
          <a:xfrm>
            <a:off x="317685" y="4667782"/>
            <a:ext cx="12070498" cy="4244098"/>
            <a:chOff x="0" y="0"/>
            <a:chExt cx="12070496" cy="4244097"/>
          </a:xfrm>
        </p:grpSpPr>
        <p:sp>
          <p:nvSpPr>
            <p:cNvPr id="1391" name="Shape 1391"/>
            <p:cNvSpPr/>
            <p:nvPr/>
          </p:nvSpPr>
          <p:spPr>
            <a:xfrm>
              <a:off x="584200" y="469900"/>
              <a:ext cx="10927498" cy="3151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PG1 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end</a:t>
              </a:r>
              <a:r>
                <a:t>(A)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PG2 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end</a:t>
              </a:r>
              <a:r>
                <a:t>(B)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PL1 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 &amp; </a:t>
              </a:r>
              <a:r>
                <a:rPr b="1"/>
                <a:t>end</a:t>
              </a:r>
              <a:r>
                <a:t>(E)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PL2 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 &amp; </a:t>
              </a:r>
              <a:r>
                <a:rPr b="1"/>
                <a:t>end</a:t>
              </a:r>
              <a:r>
                <a:t>(F)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true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exit</a:t>
              </a:r>
              <a:r>
                <a:t>(Peer1 &gt;&gt; Peer2)</a:t>
              </a:r>
            </a:p>
          </p:txBody>
        </p:sp>
        <p:pic>
          <p:nvPicPr>
            <p:cNvPr id="1390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070497" cy="4244098"/>
            </a:xfrm>
            <a:prstGeom prst="rect">
              <a:avLst/>
            </a:prstGeom>
            <a:effectLst/>
          </p:spPr>
        </p:pic>
      </p:grpSp>
      <p:sp>
        <p:nvSpPr>
          <p:cNvPr id="1393" name="Shape 1393"/>
          <p:cNvSpPr/>
          <p:nvPr>
            <p:ph type="body" sz="quarter" idx="1"/>
          </p:nvPr>
        </p:nvSpPr>
        <p:spPr>
          <a:xfrm>
            <a:off x="643977" y="3801074"/>
            <a:ext cx="10469350" cy="778371"/>
          </a:xfrm>
          <a:prstGeom prst="rect">
            <a:avLst/>
          </a:prstGeom>
        </p:spPr>
        <p:txBody>
          <a:bodyPr/>
          <a:lstStyle/>
          <a:p>
            <a:pPr/>
            <a:r>
              <a:t>Prefix-by-prefix intersection of constraints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                                            Mechanisms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xfrm>
            <a:off x="787400" y="2328995"/>
            <a:ext cx="11430000" cy="6293278"/>
          </a:xfrm>
          <a:prstGeom prst="rect">
            <a:avLst/>
          </a:prstGeom>
        </p:spPr>
        <p:txBody>
          <a:bodyPr/>
          <a:lstStyle/>
          <a:p>
            <a:pPr/>
            <a:r>
              <a:t>Objectives:  Network-wide</a:t>
            </a:r>
          </a:p>
          <a:p>
            <a:pPr lvl="1"/>
            <a:r>
              <a:t>Prefer traffic go through AT&amp;T over Sprint</a:t>
            </a:r>
          </a:p>
          <a:p>
            <a:pPr lvl="1"/>
            <a:r>
              <a:t>Don’t use our network as transit between A and B</a:t>
            </a:r>
          </a:p>
          <a:p>
            <a:pPr lvl="1"/>
            <a:r>
              <a:t>Traffic must stay within national boundaries</a:t>
            </a:r>
          </a:p>
          <a:p>
            <a:pPr lvl="1"/>
            <a:r>
              <a:t>Adhere to policies even when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failures</a:t>
            </a:r>
            <a:r>
              <a:t> occur</a:t>
            </a:r>
          </a:p>
        </p:txBody>
      </p:sp>
      <p:sp>
        <p:nvSpPr>
          <p:cNvPr id="108" name="Shape 108"/>
          <p:cNvSpPr/>
          <p:nvPr/>
        </p:nvSpPr>
        <p:spPr>
          <a:xfrm>
            <a:off x="3656893" y="884509"/>
            <a:ext cx="51818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5733771" y="355149"/>
            <a:ext cx="82605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GAP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0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</a:t>
            </a:r>
          </a:p>
        </p:txBody>
      </p:sp>
      <p:sp>
        <p:nvSpPr>
          <p:cNvPr id="1396" name="Shape 13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97" name="Shape 1397"/>
          <p:cNvSpPr/>
          <p:nvPr/>
        </p:nvSpPr>
        <p:spPr>
          <a:xfrm>
            <a:off x="789374" y="2028887"/>
            <a:ext cx="10843318" cy="138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Step 2:  Expand constraints in to regular expressions</a:t>
            </a:r>
          </a:p>
        </p:txBody>
      </p:sp>
      <p:sp>
        <p:nvSpPr>
          <p:cNvPr id="1398" name="Shape 1398"/>
          <p:cNvSpPr/>
          <p:nvPr/>
        </p:nvSpPr>
        <p:spPr>
          <a:xfrm>
            <a:off x="2210503" y="4595637"/>
            <a:ext cx="25283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exit</a:t>
            </a:r>
            <a:r>
              <a:t>(X) = </a:t>
            </a:r>
          </a:p>
        </p:txBody>
      </p:sp>
      <p:sp>
        <p:nvSpPr>
          <p:cNvPr id="1399" name="Shape 1399"/>
          <p:cNvSpPr/>
          <p:nvPr/>
        </p:nvSpPr>
        <p:spPr>
          <a:xfrm>
            <a:off x="4314369" y="5082879"/>
            <a:ext cx="57948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 b="1"/>
              <a:t>out</a:t>
            </a:r>
            <a:r>
              <a:t>*.</a:t>
            </a:r>
            <a:r>
              <a:rPr b="1"/>
              <a:t>in</a:t>
            </a:r>
            <a:r>
              <a:t>+.(X ∩ </a:t>
            </a:r>
            <a:r>
              <a:rPr b="1"/>
              <a:t>out</a:t>
            </a:r>
            <a:r>
              <a:t>).</a:t>
            </a:r>
            <a:r>
              <a:rPr b="1"/>
              <a:t>out*</a:t>
            </a:r>
            <a:r>
              <a:t>)</a:t>
            </a:r>
          </a:p>
        </p:txBody>
      </p:sp>
      <p:sp>
        <p:nvSpPr>
          <p:cNvPr id="1400" name="Shape 1400"/>
          <p:cNvSpPr/>
          <p:nvPr/>
        </p:nvSpPr>
        <p:spPr>
          <a:xfrm>
            <a:off x="4308670" y="4577034"/>
            <a:ext cx="57948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 b="1"/>
              <a:t>out</a:t>
            </a:r>
            <a:r>
              <a:t>*.</a:t>
            </a:r>
            <a:r>
              <a:rPr b="1"/>
              <a:t>in</a:t>
            </a:r>
            <a:r>
              <a:t>*.(X ∩ </a:t>
            </a:r>
            <a:r>
              <a:rPr b="1"/>
              <a:t>in</a:t>
            </a:r>
            <a:r>
              <a:t>).</a:t>
            </a:r>
            <a:r>
              <a:rPr b="1"/>
              <a:t>out</a:t>
            </a:r>
            <a:r>
              <a:t>+)|</a:t>
            </a:r>
          </a:p>
        </p:txBody>
      </p:sp>
      <p:sp>
        <p:nvSpPr>
          <p:cNvPr id="1401" name="Shape 1401"/>
          <p:cNvSpPr/>
          <p:nvPr/>
        </p:nvSpPr>
        <p:spPr>
          <a:xfrm>
            <a:off x="3063300" y="2873182"/>
            <a:ext cx="472791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any</a:t>
            </a:r>
            <a:r>
              <a:t> = </a:t>
            </a:r>
            <a:r>
              <a:rPr b="1"/>
              <a:t>out</a:t>
            </a:r>
            <a:r>
              <a:t>*.</a:t>
            </a:r>
            <a:r>
              <a:rPr b="1"/>
              <a:t>in</a:t>
            </a:r>
            <a:r>
              <a:t>+.</a:t>
            </a:r>
            <a:r>
              <a:rPr b="1"/>
              <a:t>out</a:t>
            </a:r>
            <a:r>
              <a:t>* </a:t>
            </a:r>
          </a:p>
        </p:txBody>
      </p:sp>
      <p:sp>
        <p:nvSpPr>
          <p:cNvPr id="1402" name="Shape 1402"/>
          <p:cNvSpPr/>
          <p:nvPr/>
        </p:nvSpPr>
        <p:spPr>
          <a:xfrm>
            <a:off x="2425977" y="3448660"/>
            <a:ext cx="366094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end</a:t>
            </a:r>
            <a:r>
              <a:t>(X) = (Σ*.X)</a:t>
            </a:r>
          </a:p>
        </p:txBody>
      </p:sp>
      <p:sp>
        <p:nvSpPr>
          <p:cNvPr id="1403" name="Shape 1403"/>
          <p:cNvSpPr/>
          <p:nvPr/>
        </p:nvSpPr>
        <p:spPr>
          <a:xfrm>
            <a:off x="10802170" y="291788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Propane</a:t>
            </a:r>
          </a:p>
        </p:txBody>
      </p:sp>
      <p:sp>
        <p:nvSpPr>
          <p:cNvPr id="1404" name="Shape 1404"/>
          <p:cNvSpPr/>
          <p:nvPr/>
        </p:nvSpPr>
        <p:spPr>
          <a:xfrm>
            <a:off x="10802170" y="2091245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Regular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IR</a:t>
            </a:r>
          </a:p>
        </p:txBody>
      </p:sp>
      <p:sp>
        <p:nvSpPr>
          <p:cNvPr id="1405" name="Shape 1405"/>
          <p:cNvSpPr/>
          <p:nvPr/>
        </p:nvSpPr>
        <p:spPr>
          <a:xfrm>
            <a:off x="11744786" y="1583739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06" name="Shape 1406"/>
          <p:cNvSpPr/>
          <p:nvPr/>
        </p:nvSpPr>
        <p:spPr>
          <a:xfrm>
            <a:off x="789374" y="7524592"/>
            <a:ext cx="10843318" cy="2327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Step 3:  Reduced syntax</a:t>
            </a:r>
          </a:p>
        </p:txBody>
      </p:sp>
      <p:sp>
        <p:nvSpPr>
          <p:cNvPr id="1407" name="Shape 1407"/>
          <p:cNvSpPr/>
          <p:nvPr/>
        </p:nvSpPr>
        <p:spPr>
          <a:xfrm>
            <a:off x="1778703" y="4032250"/>
            <a:ext cx="3180789" cy="4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always</a:t>
            </a:r>
            <a:r>
              <a:t>(X) = </a:t>
            </a:r>
          </a:p>
        </p:txBody>
      </p:sp>
      <p:sp>
        <p:nvSpPr>
          <p:cNvPr id="1408" name="Shape 1408"/>
          <p:cNvSpPr/>
          <p:nvPr/>
        </p:nvSpPr>
        <p:spPr>
          <a:xfrm>
            <a:off x="4325000" y="4032250"/>
            <a:ext cx="3180788" cy="4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(X)*</a:t>
            </a:r>
          </a:p>
        </p:txBody>
      </p:sp>
      <p:sp>
        <p:nvSpPr>
          <p:cNvPr id="1409" name="Shape 1409"/>
          <p:cNvSpPr/>
          <p:nvPr/>
        </p:nvSpPr>
        <p:spPr>
          <a:xfrm>
            <a:off x="1782932" y="8213375"/>
            <a:ext cx="728865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true =&gt; A.(X &gt;&gt; Y).</a:t>
            </a:r>
            <a:r>
              <a:rPr b="1"/>
              <a:t>out</a:t>
            </a:r>
            <a:r>
              <a:t>* </a:t>
            </a:r>
          </a:p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true =&gt; (A.X.</a:t>
            </a:r>
            <a:r>
              <a:rPr b="1"/>
              <a:t>out</a:t>
            </a:r>
            <a:r>
              <a:t>*) &gt;&gt; (A.Y.</a:t>
            </a:r>
            <a:r>
              <a:rPr b="1"/>
              <a:t>out</a:t>
            </a:r>
            <a:r>
              <a:t>*)</a:t>
            </a:r>
          </a:p>
        </p:txBody>
      </p:sp>
      <p:sp>
        <p:nvSpPr>
          <p:cNvPr id="1410" name="Shape 1410"/>
          <p:cNvSpPr/>
          <p:nvPr/>
        </p:nvSpPr>
        <p:spPr>
          <a:xfrm>
            <a:off x="1969204" y="5591108"/>
            <a:ext cx="597594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start</a:t>
            </a:r>
            <a:r>
              <a:t>(X) =</a:t>
            </a:r>
          </a:p>
        </p:txBody>
      </p:sp>
      <p:sp>
        <p:nvSpPr>
          <p:cNvPr id="1411" name="Shape 1411"/>
          <p:cNvSpPr/>
          <p:nvPr/>
        </p:nvSpPr>
        <p:spPr>
          <a:xfrm>
            <a:off x="1989262" y="6069863"/>
            <a:ext cx="494131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avoid</a:t>
            </a:r>
            <a:r>
              <a:t>(X) =</a:t>
            </a:r>
          </a:p>
        </p:txBody>
      </p:sp>
      <p:sp>
        <p:nvSpPr>
          <p:cNvPr id="1412" name="Shape 1412"/>
          <p:cNvSpPr/>
          <p:nvPr/>
        </p:nvSpPr>
        <p:spPr>
          <a:xfrm>
            <a:off x="1333549" y="6576900"/>
            <a:ext cx="494131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waypoint</a:t>
            </a:r>
            <a:r>
              <a:t>(X) =</a:t>
            </a:r>
          </a:p>
        </p:txBody>
      </p:sp>
      <p:sp>
        <p:nvSpPr>
          <p:cNvPr id="1413" name="Shape 1413"/>
          <p:cNvSpPr/>
          <p:nvPr/>
        </p:nvSpPr>
        <p:spPr>
          <a:xfrm>
            <a:off x="1456729" y="2835145"/>
            <a:ext cx="8942730" cy="4286510"/>
          </a:xfrm>
          <a:prstGeom prst="rect">
            <a:avLst/>
          </a:prstGeom>
          <a:ln w="38100">
            <a:solidFill>
              <a:srgbClr val="4B3C0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414" name="Shape 1414"/>
          <p:cNvSpPr/>
          <p:nvPr/>
        </p:nvSpPr>
        <p:spPr>
          <a:xfrm>
            <a:off x="4296922" y="5587520"/>
            <a:ext cx="17403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(X.Σ*)</a:t>
            </a:r>
          </a:p>
        </p:txBody>
      </p:sp>
      <p:sp>
        <p:nvSpPr>
          <p:cNvPr id="1415" name="Shape 1415"/>
          <p:cNvSpPr/>
          <p:nvPr/>
        </p:nvSpPr>
        <p:spPr>
          <a:xfrm>
            <a:off x="4286967" y="6081085"/>
            <a:ext cx="152699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(!X)*</a:t>
            </a:r>
          </a:p>
        </p:txBody>
      </p:sp>
      <p:sp>
        <p:nvSpPr>
          <p:cNvPr id="1416" name="Shape 1416"/>
          <p:cNvSpPr/>
          <p:nvPr/>
        </p:nvSpPr>
        <p:spPr>
          <a:xfrm>
            <a:off x="4284222" y="6571291"/>
            <a:ext cx="238057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(Σ*.X.Σ*)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</a:t>
            </a:r>
          </a:p>
        </p:txBody>
      </p:sp>
      <p:sp>
        <p:nvSpPr>
          <p:cNvPr id="1419" name="Shape 1419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0" name="Shape 1420"/>
          <p:cNvSpPr/>
          <p:nvPr/>
        </p:nvSpPr>
        <p:spPr>
          <a:xfrm>
            <a:off x="798326" y="2011072"/>
            <a:ext cx="10843319" cy="201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Problem Formulation</a:t>
            </a:r>
          </a:p>
          <a:p>
            <a:pPr lvl="1" marL="599722" indent="-345722">
              <a:spcBef>
                <a:spcPts val="1600"/>
              </a:spcBef>
              <a:buSzPct val="75000"/>
              <a:buChar char="•"/>
            </a:pPr>
            <a:r>
              <a:t>Policy of the form:</a:t>
            </a:r>
          </a:p>
          <a:p>
            <a:pPr lvl="1" marL="599722" indent="-345722">
              <a:spcBef>
                <a:spcPts val="1600"/>
              </a:spcBef>
              <a:buSzPct val="75000"/>
              <a:buChar char="•"/>
            </a:pPr>
            <a:r>
              <a:t>Semantics — sets of ranked topology paths (preference, length)</a:t>
            </a:r>
          </a:p>
        </p:txBody>
      </p:sp>
      <p:sp>
        <p:nvSpPr>
          <p:cNvPr id="1421" name="Shape 1421"/>
          <p:cNvSpPr/>
          <p:nvPr/>
        </p:nvSpPr>
        <p:spPr>
          <a:xfrm>
            <a:off x="3970069" y="2579879"/>
            <a:ext cx="3914448" cy="594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t ↦ r</a:t>
            </a:r>
            <a:r>
              <a:rPr baseline="-5999"/>
              <a:t>1 </a:t>
            </a:r>
            <a:r>
              <a:t>&gt;&gt; … &gt;&gt; r</a:t>
            </a:r>
            <a:r>
              <a:rPr baseline="-5999"/>
              <a:t>n</a:t>
            </a:r>
          </a:p>
        </p:txBody>
      </p:sp>
      <p:sp>
        <p:nvSpPr>
          <p:cNvPr id="1422" name="Shape 1422"/>
          <p:cNvSpPr/>
          <p:nvPr/>
        </p:nvSpPr>
        <p:spPr>
          <a:xfrm>
            <a:off x="2659257" y="3864975"/>
            <a:ext cx="6536072" cy="594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rank</a:t>
            </a:r>
            <a:r>
              <a:t>(p) = (min</a:t>
            </a:r>
            <a:r>
              <a:rPr baseline="-5999"/>
              <a:t>i</a:t>
            </a:r>
            <a:r>
              <a:t> p∈ℒ(r</a:t>
            </a:r>
            <a:r>
              <a:rPr baseline="-5999"/>
              <a:t>i</a:t>
            </a:r>
            <a:r>
              <a:t>), |p|)</a:t>
            </a:r>
          </a:p>
        </p:txBody>
      </p:sp>
      <p:sp>
        <p:nvSpPr>
          <p:cNvPr id="1423" name="Shape 1423"/>
          <p:cNvSpPr/>
          <p:nvPr/>
        </p:nvSpPr>
        <p:spPr>
          <a:xfrm>
            <a:off x="798326" y="4689787"/>
            <a:ext cx="10843319" cy="913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599722" indent="-345722">
              <a:spcBef>
                <a:spcPts val="1600"/>
              </a:spcBef>
              <a:buSzPct val="75000"/>
              <a:buChar char="•"/>
            </a:pPr>
            <a:r>
              <a:t>Determine device-by-device filters, tags, local-preferences so a most preferred path is always obtained.</a:t>
            </a:r>
          </a:p>
        </p:txBody>
      </p:sp>
      <p:grpSp>
        <p:nvGrpSpPr>
          <p:cNvPr id="1443" name="Group 1443"/>
          <p:cNvGrpSpPr/>
          <p:nvPr/>
        </p:nvGrpSpPr>
        <p:grpSpPr>
          <a:xfrm>
            <a:off x="3247765" y="5744595"/>
            <a:ext cx="6509270" cy="3455793"/>
            <a:chOff x="0" y="0"/>
            <a:chExt cx="6509269" cy="3455792"/>
          </a:xfrm>
        </p:grpSpPr>
        <p:sp>
          <p:nvSpPr>
            <p:cNvPr id="1424" name="Shape 1424"/>
            <p:cNvSpPr/>
            <p:nvPr/>
          </p:nvSpPr>
          <p:spPr>
            <a:xfrm flipV="1">
              <a:off x="4067124" y="1122267"/>
              <a:ext cx="1433183" cy="7013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25" name="Shape 1425"/>
            <p:cNvSpPr/>
            <p:nvPr/>
          </p:nvSpPr>
          <p:spPr>
            <a:xfrm flipV="1">
              <a:off x="5400506" y="1241115"/>
              <a:ext cx="264482" cy="12938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26" name="Shape 1426"/>
            <p:cNvSpPr/>
            <p:nvPr/>
          </p:nvSpPr>
          <p:spPr>
            <a:xfrm flipH="1" flipV="1">
              <a:off x="3487786" y="678908"/>
              <a:ext cx="523808" cy="109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27" name="Shape 1427"/>
            <p:cNvSpPr/>
            <p:nvPr/>
          </p:nvSpPr>
          <p:spPr>
            <a:xfrm flipH="1" flipV="1">
              <a:off x="532209" y="668233"/>
              <a:ext cx="924349" cy="22289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28" name="Shape 1428"/>
            <p:cNvSpPr/>
            <p:nvPr/>
          </p:nvSpPr>
          <p:spPr>
            <a:xfrm flipH="1" flipV="1">
              <a:off x="1206168" y="711431"/>
              <a:ext cx="1378928" cy="1378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29" name="Shape 1429"/>
            <p:cNvSpPr/>
            <p:nvPr/>
          </p:nvSpPr>
          <p:spPr>
            <a:xfrm>
              <a:off x="1309790" y="1846044"/>
              <a:ext cx="4094535" cy="1609749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30" name="Shape 1430"/>
            <p:cNvSpPr/>
            <p:nvPr/>
          </p:nvSpPr>
          <p:spPr>
            <a:xfrm>
              <a:off x="4905303" y="507100"/>
              <a:ext cx="1603967" cy="1107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431" name="Shape 1431"/>
            <p:cNvSpPr/>
            <p:nvPr/>
          </p:nvSpPr>
          <p:spPr>
            <a:xfrm>
              <a:off x="2897548" y="-1"/>
              <a:ext cx="1445541" cy="121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432" name="Shape 1432"/>
            <p:cNvSpPr/>
            <p:nvPr/>
          </p:nvSpPr>
          <p:spPr>
            <a:xfrm>
              <a:off x="-1" y="339322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433" name="Shape 1433"/>
            <p:cNvSpPr/>
            <p:nvPr/>
          </p:nvSpPr>
          <p:spPr>
            <a:xfrm>
              <a:off x="1187796" y="2461716"/>
              <a:ext cx="264012" cy="29006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34" name="Shape 1434"/>
            <p:cNvSpPr/>
            <p:nvPr/>
          </p:nvSpPr>
          <p:spPr>
            <a:xfrm>
              <a:off x="2424709" y="1790238"/>
              <a:ext cx="264012" cy="290062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35" name="Shape 1435"/>
            <p:cNvSpPr/>
            <p:nvPr/>
          </p:nvSpPr>
          <p:spPr>
            <a:xfrm>
              <a:off x="3923808" y="1743010"/>
              <a:ext cx="264013" cy="290062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36" name="Shape 1436"/>
            <p:cNvSpPr/>
            <p:nvPr/>
          </p:nvSpPr>
          <p:spPr>
            <a:xfrm>
              <a:off x="5267931" y="2405329"/>
              <a:ext cx="264013" cy="29006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cxnSp>
          <p:nvCxnSpPr>
            <p:cNvPr id="1437" name="Connector 1437"/>
            <p:cNvCxnSpPr>
              <a:stCxn id="1432" idx="0"/>
              <a:endCxn id="1431" idx="0"/>
            </p:cNvCxnSpPr>
            <p:nvPr/>
          </p:nvCxnSpPr>
          <p:spPr>
            <a:xfrm flipV="1">
              <a:off x="994383" y="609600"/>
              <a:ext cx="2625936" cy="37907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438" name="Shape 1438"/>
            <p:cNvSpPr/>
            <p:nvPr/>
          </p:nvSpPr>
          <p:spPr>
            <a:xfrm>
              <a:off x="1627738" y="1450399"/>
              <a:ext cx="3866341" cy="908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9" fill="norm" stroke="1" extrusionOk="0">
                  <a:moveTo>
                    <a:pt x="0" y="0"/>
                  </a:moveTo>
                  <a:cubicBezTo>
                    <a:pt x="1093" y="8616"/>
                    <a:pt x="3077" y="15131"/>
                    <a:pt x="5496" y="18146"/>
                  </a:cubicBezTo>
                  <a:cubicBezTo>
                    <a:pt x="8266" y="21600"/>
                    <a:pt x="11241" y="20082"/>
                    <a:pt x="14037" y="16948"/>
                  </a:cubicBezTo>
                  <a:cubicBezTo>
                    <a:pt x="16717" y="13943"/>
                    <a:pt x="19265" y="9494"/>
                    <a:pt x="21600" y="3740"/>
                  </a:cubicBezTo>
                </a:path>
              </a:pathLst>
            </a:custGeom>
            <a:noFill/>
            <a:ln w="889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39" name="Shape 1439"/>
            <p:cNvSpPr/>
            <p:nvPr/>
          </p:nvSpPr>
          <p:spPr>
            <a:xfrm>
              <a:off x="678883" y="1465613"/>
              <a:ext cx="4621777" cy="150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16830" fill="norm" stroke="1" extrusionOk="0">
                  <a:moveTo>
                    <a:pt x="106" y="2145"/>
                  </a:moveTo>
                  <a:cubicBezTo>
                    <a:pt x="-237" y="6046"/>
                    <a:pt x="267" y="10099"/>
                    <a:pt x="1443" y="12898"/>
                  </a:cubicBezTo>
                  <a:cubicBezTo>
                    <a:pt x="5099" y="21600"/>
                    <a:pt x="10585" y="14130"/>
                    <a:pt x="15317" y="7162"/>
                  </a:cubicBezTo>
                  <a:cubicBezTo>
                    <a:pt x="17237" y="4334"/>
                    <a:pt x="19261" y="1936"/>
                    <a:pt x="21363" y="0"/>
                  </a:cubicBezTo>
                </a:path>
              </a:pathLst>
            </a:custGeom>
            <a:noFill/>
            <a:ln w="889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571082" y="734899"/>
              <a:ext cx="79094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1</a:t>
              </a: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212682" y="373059"/>
              <a:ext cx="79094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2</a:t>
              </a: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5309723" y="830368"/>
              <a:ext cx="79094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1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sz="3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Compilation: The Issue</a:t>
            </a:r>
          </a:p>
        </p:txBody>
      </p:sp>
      <p:grpSp>
        <p:nvGrpSpPr>
          <p:cNvPr id="1462" name="Group 1462"/>
          <p:cNvGrpSpPr/>
          <p:nvPr/>
        </p:nvGrpSpPr>
        <p:grpSpPr>
          <a:xfrm>
            <a:off x="6529749" y="1619118"/>
            <a:ext cx="5548708" cy="4457964"/>
            <a:chOff x="-4875" y="2877"/>
            <a:chExt cx="5548707" cy="4457963"/>
          </a:xfrm>
        </p:grpSpPr>
        <p:sp>
          <p:nvSpPr>
            <p:cNvPr id="1446" name="Shape 1446"/>
            <p:cNvSpPr/>
            <p:nvPr/>
          </p:nvSpPr>
          <p:spPr>
            <a:xfrm>
              <a:off x="-4876" y="2877"/>
              <a:ext cx="5548708" cy="445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397" fill="norm" stroke="1" extrusionOk="0">
                  <a:moveTo>
                    <a:pt x="5558" y="602"/>
                  </a:moveTo>
                  <a:cubicBezTo>
                    <a:pt x="8960" y="-906"/>
                    <a:pt x="12632" y="688"/>
                    <a:pt x="15873" y="2431"/>
                  </a:cubicBezTo>
                  <a:cubicBezTo>
                    <a:pt x="17699" y="3414"/>
                    <a:pt x="19524" y="4499"/>
                    <a:pt x="20532" y="6260"/>
                  </a:cubicBezTo>
                  <a:cubicBezTo>
                    <a:pt x="21501" y="7953"/>
                    <a:pt x="21546" y="9955"/>
                    <a:pt x="21101" y="11848"/>
                  </a:cubicBezTo>
                  <a:cubicBezTo>
                    <a:pt x="20617" y="13906"/>
                    <a:pt x="19588" y="15831"/>
                    <a:pt x="18066" y="17239"/>
                  </a:cubicBezTo>
                  <a:cubicBezTo>
                    <a:pt x="16445" y="18738"/>
                    <a:pt x="14386" y="19483"/>
                    <a:pt x="12226" y="19944"/>
                  </a:cubicBezTo>
                  <a:cubicBezTo>
                    <a:pt x="9782" y="20467"/>
                    <a:pt x="7174" y="20694"/>
                    <a:pt x="4878" y="19748"/>
                  </a:cubicBezTo>
                  <a:cubicBezTo>
                    <a:pt x="2898" y="18932"/>
                    <a:pt x="1388" y="17299"/>
                    <a:pt x="629" y="15154"/>
                  </a:cubicBezTo>
                  <a:cubicBezTo>
                    <a:pt x="73" y="13583"/>
                    <a:pt x="-54" y="11842"/>
                    <a:pt x="19" y="10146"/>
                  </a:cubicBezTo>
                  <a:cubicBezTo>
                    <a:pt x="92" y="8454"/>
                    <a:pt x="372" y="6737"/>
                    <a:pt x="1032" y="5239"/>
                  </a:cubicBezTo>
                  <a:cubicBezTo>
                    <a:pt x="1933" y="3194"/>
                    <a:pt x="3564" y="1486"/>
                    <a:pt x="5558" y="6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7342" t="54158" r="42657" b="45841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47" name="Shape 1447"/>
            <p:cNvSpPr/>
            <p:nvPr/>
          </p:nvSpPr>
          <p:spPr>
            <a:xfrm>
              <a:off x="318459" y="2430503"/>
              <a:ext cx="677024" cy="677023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448" name="Shape 1448"/>
            <p:cNvSpPr/>
            <p:nvPr/>
          </p:nvSpPr>
          <p:spPr>
            <a:xfrm>
              <a:off x="1741537" y="3027747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B</a:t>
              </a:r>
            </a:p>
          </p:txBody>
        </p:sp>
        <p:cxnSp>
          <p:nvCxnSpPr>
            <p:cNvPr id="1449" name="Connector 1449"/>
            <p:cNvCxnSpPr>
              <a:stCxn id="1456" idx="0"/>
              <a:endCxn id="1458" idx="0"/>
            </p:cNvCxnSpPr>
            <p:nvPr/>
          </p:nvCxnSpPr>
          <p:spPr>
            <a:xfrm>
              <a:off x="2594085" y="2357080"/>
              <a:ext cx="1440632" cy="692069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50" name="Shape 1450"/>
            <p:cNvSpPr/>
            <p:nvPr/>
          </p:nvSpPr>
          <p:spPr>
            <a:xfrm>
              <a:off x="1157292" y="1182736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A</a:t>
              </a:r>
            </a:p>
          </p:txBody>
        </p:sp>
        <p:cxnSp>
          <p:nvCxnSpPr>
            <p:cNvPr id="1451" name="Connector 1451"/>
            <p:cNvCxnSpPr>
              <a:stCxn id="1447" idx="0"/>
              <a:endCxn id="1448" idx="0"/>
            </p:cNvCxnSpPr>
            <p:nvPr/>
          </p:nvCxnSpPr>
          <p:spPr>
            <a:xfrm>
              <a:off x="656971" y="2769014"/>
              <a:ext cx="1423078" cy="597246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52" name="Connector 1452"/>
            <p:cNvCxnSpPr>
              <a:stCxn id="1450" idx="0"/>
              <a:endCxn id="1456" idx="0"/>
            </p:cNvCxnSpPr>
            <p:nvPr/>
          </p:nvCxnSpPr>
          <p:spPr>
            <a:xfrm>
              <a:off x="1495804" y="1521247"/>
              <a:ext cx="1098282" cy="835834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53" name="Connector 1453"/>
            <p:cNvCxnSpPr>
              <a:stCxn id="1448" idx="0"/>
              <a:endCxn id="1456" idx="0"/>
            </p:cNvCxnSpPr>
            <p:nvPr/>
          </p:nvCxnSpPr>
          <p:spPr>
            <a:xfrm flipV="1">
              <a:off x="2080048" y="2357080"/>
              <a:ext cx="514038" cy="1009180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54" name="Connector 1454"/>
            <p:cNvCxnSpPr>
              <a:stCxn id="1447" idx="0"/>
              <a:endCxn id="1450" idx="0"/>
            </p:cNvCxnSpPr>
            <p:nvPr/>
          </p:nvCxnSpPr>
          <p:spPr>
            <a:xfrm flipV="1">
              <a:off x="656971" y="1521247"/>
              <a:ext cx="838834" cy="12477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55" name="Connector 1455"/>
            <p:cNvCxnSpPr>
              <a:stCxn id="1456" idx="0"/>
              <a:endCxn id="1457" idx="0"/>
            </p:cNvCxnSpPr>
            <p:nvPr/>
          </p:nvCxnSpPr>
          <p:spPr>
            <a:xfrm flipV="1">
              <a:off x="2594085" y="1332294"/>
              <a:ext cx="782339" cy="1024787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56" name="Shape 1456"/>
            <p:cNvSpPr/>
            <p:nvPr/>
          </p:nvSpPr>
          <p:spPr>
            <a:xfrm>
              <a:off x="2255574" y="2018568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457" name="Shape 1457"/>
            <p:cNvSpPr/>
            <p:nvPr/>
          </p:nvSpPr>
          <p:spPr>
            <a:xfrm>
              <a:off x="3037912" y="993783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458" name="Shape 1458"/>
            <p:cNvSpPr/>
            <p:nvPr/>
          </p:nvSpPr>
          <p:spPr>
            <a:xfrm>
              <a:off x="3696205" y="2710636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459" name="Shape 1459"/>
            <p:cNvSpPr/>
            <p:nvPr/>
          </p:nvSpPr>
          <p:spPr>
            <a:xfrm>
              <a:off x="4527362" y="1717669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Y</a:t>
              </a:r>
            </a:p>
          </p:txBody>
        </p:sp>
        <p:cxnSp>
          <p:nvCxnSpPr>
            <p:cNvPr id="1460" name="Connector 1460"/>
            <p:cNvCxnSpPr>
              <a:stCxn id="1458" idx="0"/>
              <a:endCxn id="1459" idx="0"/>
            </p:cNvCxnSpPr>
            <p:nvPr/>
          </p:nvCxnSpPr>
          <p:spPr>
            <a:xfrm flipV="1">
              <a:off x="4034716" y="2056181"/>
              <a:ext cx="831158" cy="9929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61" name="Connector 1461"/>
            <p:cNvCxnSpPr>
              <a:stCxn id="1457" idx="0"/>
              <a:endCxn id="1459" idx="0"/>
            </p:cNvCxnSpPr>
            <p:nvPr/>
          </p:nvCxnSpPr>
          <p:spPr>
            <a:xfrm>
              <a:off x="3376423" y="1332294"/>
              <a:ext cx="1489451" cy="72388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</p:grpSp>
      <p:sp>
        <p:nvSpPr>
          <p:cNvPr id="1463" name="Shape 1463"/>
          <p:cNvSpPr/>
          <p:nvPr/>
        </p:nvSpPr>
        <p:spPr>
          <a:xfrm>
            <a:off x="6821834" y="2476280"/>
            <a:ext cx="4550871" cy="1630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4" fill="norm" stroke="1" extrusionOk="0">
                <a:moveTo>
                  <a:pt x="0" y="21324"/>
                </a:moveTo>
                <a:cubicBezTo>
                  <a:pt x="1009" y="17202"/>
                  <a:pt x="2003" y="13050"/>
                  <a:pt x="2980" y="8870"/>
                </a:cubicBezTo>
                <a:cubicBezTo>
                  <a:pt x="3775" y="5467"/>
                  <a:pt x="4817" y="2021"/>
                  <a:pt x="6194" y="2775"/>
                </a:cubicBezTo>
                <a:cubicBezTo>
                  <a:pt x="7258" y="3358"/>
                  <a:pt x="7812" y="6251"/>
                  <a:pt x="8350" y="8836"/>
                </a:cubicBezTo>
                <a:cubicBezTo>
                  <a:pt x="8842" y="11199"/>
                  <a:pt x="9526" y="13402"/>
                  <a:pt x="10445" y="12969"/>
                </a:cubicBezTo>
                <a:cubicBezTo>
                  <a:pt x="11422" y="12507"/>
                  <a:pt x="11763" y="9431"/>
                  <a:pt x="12103" y="6734"/>
                </a:cubicBezTo>
                <a:cubicBezTo>
                  <a:pt x="12536" y="3290"/>
                  <a:pt x="13275" y="329"/>
                  <a:pt x="14531" y="22"/>
                </a:cubicBezTo>
                <a:cubicBezTo>
                  <a:pt x="15747" y="-276"/>
                  <a:pt x="16782" y="2489"/>
                  <a:pt x="17814" y="4688"/>
                </a:cubicBezTo>
                <a:cubicBezTo>
                  <a:pt x="18912" y="7029"/>
                  <a:pt x="20223" y="8517"/>
                  <a:pt x="21600" y="8997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64" name="Shape 1464"/>
          <p:cNvSpPr/>
          <p:nvPr/>
        </p:nvSpPr>
        <p:spPr>
          <a:xfrm>
            <a:off x="720058" y="6892307"/>
            <a:ext cx="4833684" cy="193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Attempt 1:</a:t>
            </a:r>
          </a:p>
          <a:p>
            <a:pPr lvl="2"/>
            <a:r>
              <a:t>C - Prefer D over E</a:t>
            </a:r>
          </a:p>
          <a:p>
            <a:pPr lvl="2"/>
            <a:r>
              <a:t>X - Prefer A over B</a:t>
            </a:r>
          </a:p>
        </p:txBody>
      </p:sp>
      <p:grpSp>
        <p:nvGrpSpPr>
          <p:cNvPr id="1467" name="Group 1467"/>
          <p:cNvGrpSpPr/>
          <p:nvPr/>
        </p:nvGrpSpPr>
        <p:grpSpPr>
          <a:xfrm>
            <a:off x="835745" y="2020222"/>
            <a:ext cx="4160903" cy="3655756"/>
            <a:chOff x="0" y="0"/>
            <a:chExt cx="4160902" cy="3655755"/>
          </a:xfrm>
        </p:grpSpPr>
        <p:sp>
          <p:nvSpPr>
            <p:cNvPr id="1465" name="Shape 1465"/>
            <p:cNvSpPr/>
            <p:nvPr/>
          </p:nvSpPr>
          <p:spPr>
            <a:xfrm>
              <a:off x="0" y="0"/>
              <a:ext cx="4160903" cy="3655756"/>
            </a:xfrm>
            <a:prstGeom prst="roundRect">
              <a:avLst>
                <a:gd name="adj" fmla="val 18968"/>
              </a:avLst>
            </a:prstGeom>
            <a:solidFill>
              <a:srgbClr val="FAFCDF"/>
            </a:solidFill>
            <a:ln w="76200" cap="flat">
              <a:solidFill>
                <a:srgbClr val="4B3C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66" name="Shape 1466"/>
            <p:cNvSpPr/>
            <p:nvPr/>
          </p:nvSpPr>
          <p:spPr>
            <a:xfrm>
              <a:off x="418700" y="833248"/>
              <a:ext cx="3323502" cy="248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  <a:p>
              <a:pPr lvl="1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(X.A.C.D.Y) &gt;&gt;</a:t>
              </a: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(X.B.C.E.Y)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roup 1485"/>
          <p:cNvGrpSpPr/>
          <p:nvPr/>
        </p:nvGrpSpPr>
        <p:grpSpPr>
          <a:xfrm>
            <a:off x="6529749" y="1619118"/>
            <a:ext cx="5548708" cy="4457964"/>
            <a:chOff x="-4875" y="2877"/>
            <a:chExt cx="5548707" cy="4457963"/>
          </a:xfrm>
        </p:grpSpPr>
        <p:sp>
          <p:nvSpPr>
            <p:cNvPr id="1469" name="Shape 1469"/>
            <p:cNvSpPr/>
            <p:nvPr/>
          </p:nvSpPr>
          <p:spPr>
            <a:xfrm>
              <a:off x="-4876" y="2877"/>
              <a:ext cx="5548708" cy="445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397" fill="norm" stroke="1" extrusionOk="0">
                  <a:moveTo>
                    <a:pt x="5558" y="602"/>
                  </a:moveTo>
                  <a:cubicBezTo>
                    <a:pt x="8960" y="-906"/>
                    <a:pt x="12632" y="688"/>
                    <a:pt x="15873" y="2431"/>
                  </a:cubicBezTo>
                  <a:cubicBezTo>
                    <a:pt x="17699" y="3414"/>
                    <a:pt x="19524" y="4499"/>
                    <a:pt x="20532" y="6260"/>
                  </a:cubicBezTo>
                  <a:cubicBezTo>
                    <a:pt x="21501" y="7953"/>
                    <a:pt x="21546" y="9955"/>
                    <a:pt x="21101" y="11848"/>
                  </a:cubicBezTo>
                  <a:cubicBezTo>
                    <a:pt x="20617" y="13906"/>
                    <a:pt x="19588" y="15831"/>
                    <a:pt x="18066" y="17239"/>
                  </a:cubicBezTo>
                  <a:cubicBezTo>
                    <a:pt x="16445" y="18738"/>
                    <a:pt x="14386" y="19483"/>
                    <a:pt x="12226" y="19944"/>
                  </a:cubicBezTo>
                  <a:cubicBezTo>
                    <a:pt x="9782" y="20467"/>
                    <a:pt x="7174" y="20694"/>
                    <a:pt x="4878" y="19748"/>
                  </a:cubicBezTo>
                  <a:cubicBezTo>
                    <a:pt x="2898" y="18932"/>
                    <a:pt x="1388" y="17299"/>
                    <a:pt x="629" y="15154"/>
                  </a:cubicBezTo>
                  <a:cubicBezTo>
                    <a:pt x="73" y="13583"/>
                    <a:pt x="-54" y="11842"/>
                    <a:pt x="19" y="10146"/>
                  </a:cubicBezTo>
                  <a:cubicBezTo>
                    <a:pt x="92" y="8454"/>
                    <a:pt x="372" y="6737"/>
                    <a:pt x="1032" y="5239"/>
                  </a:cubicBezTo>
                  <a:cubicBezTo>
                    <a:pt x="1933" y="3194"/>
                    <a:pt x="3564" y="1486"/>
                    <a:pt x="5558" y="6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7342" t="54158" r="42657" b="45841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318459" y="2430503"/>
              <a:ext cx="677024" cy="677023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1741537" y="3027747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B</a:t>
              </a:r>
            </a:p>
          </p:txBody>
        </p:sp>
        <p:cxnSp>
          <p:nvCxnSpPr>
            <p:cNvPr id="1472" name="Connector 1472"/>
            <p:cNvCxnSpPr>
              <a:stCxn id="1479" idx="0"/>
              <a:endCxn id="1481" idx="0"/>
            </p:cNvCxnSpPr>
            <p:nvPr/>
          </p:nvCxnSpPr>
          <p:spPr>
            <a:xfrm>
              <a:off x="2594085" y="2357080"/>
              <a:ext cx="1440632" cy="692069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73" name="Shape 1473"/>
            <p:cNvSpPr/>
            <p:nvPr/>
          </p:nvSpPr>
          <p:spPr>
            <a:xfrm>
              <a:off x="1157292" y="1182736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A</a:t>
              </a:r>
            </a:p>
          </p:txBody>
        </p:sp>
        <p:cxnSp>
          <p:nvCxnSpPr>
            <p:cNvPr id="1474" name="Connector 1474"/>
            <p:cNvCxnSpPr>
              <a:stCxn id="1470" idx="0"/>
              <a:endCxn id="1471" idx="0"/>
            </p:cNvCxnSpPr>
            <p:nvPr/>
          </p:nvCxnSpPr>
          <p:spPr>
            <a:xfrm>
              <a:off x="656971" y="2769014"/>
              <a:ext cx="1423078" cy="597246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75" name="Connector 1475"/>
            <p:cNvCxnSpPr>
              <a:stCxn id="1473" idx="0"/>
              <a:endCxn id="1479" idx="0"/>
            </p:cNvCxnSpPr>
            <p:nvPr/>
          </p:nvCxnSpPr>
          <p:spPr>
            <a:xfrm>
              <a:off x="1495804" y="1521247"/>
              <a:ext cx="1098282" cy="835834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76" name="Connector 1476"/>
            <p:cNvCxnSpPr>
              <a:stCxn id="1471" idx="0"/>
              <a:endCxn id="1479" idx="0"/>
            </p:cNvCxnSpPr>
            <p:nvPr/>
          </p:nvCxnSpPr>
          <p:spPr>
            <a:xfrm flipV="1">
              <a:off x="2080048" y="2357080"/>
              <a:ext cx="514038" cy="1009180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77" name="Connector 1477"/>
            <p:cNvCxnSpPr>
              <a:stCxn id="1470" idx="0"/>
              <a:endCxn id="1473" idx="0"/>
            </p:cNvCxnSpPr>
            <p:nvPr/>
          </p:nvCxnSpPr>
          <p:spPr>
            <a:xfrm flipV="1">
              <a:off x="656971" y="1521247"/>
              <a:ext cx="838834" cy="12477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78" name="Connector 1478"/>
            <p:cNvCxnSpPr>
              <a:stCxn id="1479" idx="0"/>
              <a:endCxn id="1480" idx="0"/>
            </p:cNvCxnSpPr>
            <p:nvPr/>
          </p:nvCxnSpPr>
          <p:spPr>
            <a:xfrm flipV="1">
              <a:off x="2594085" y="1332294"/>
              <a:ext cx="782339" cy="1024787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79" name="Shape 1479"/>
            <p:cNvSpPr/>
            <p:nvPr/>
          </p:nvSpPr>
          <p:spPr>
            <a:xfrm>
              <a:off x="2255574" y="2018568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480" name="Shape 1480"/>
            <p:cNvSpPr/>
            <p:nvPr/>
          </p:nvSpPr>
          <p:spPr>
            <a:xfrm>
              <a:off x="3037912" y="993783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481" name="Shape 1481"/>
            <p:cNvSpPr/>
            <p:nvPr/>
          </p:nvSpPr>
          <p:spPr>
            <a:xfrm>
              <a:off x="3696205" y="2710636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482" name="Shape 1482"/>
            <p:cNvSpPr/>
            <p:nvPr/>
          </p:nvSpPr>
          <p:spPr>
            <a:xfrm>
              <a:off x="4527362" y="1717669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Y</a:t>
              </a:r>
            </a:p>
          </p:txBody>
        </p:sp>
        <p:cxnSp>
          <p:nvCxnSpPr>
            <p:cNvPr id="1483" name="Connector 1483"/>
            <p:cNvCxnSpPr>
              <a:stCxn id="1481" idx="0"/>
              <a:endCxn id="1482" idx="0"/>
            </p:cNvCxnSpPr>
            <p:nvPr/>
          </p:nvCxnSpPr>
          <p:spPr>
            <a:xfrm flipV="1">
              <a:off x="4034716" y="2056181"/>
              <a:ext cx="831158" cy="9929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84" name="Connector 1484"/>
            <p:cNvCxnSpPr>
              <a:stCxn id="1480" idx="0"/>
              <a:endCxn id="1482" idx="0"/>
            </p:cNvCxnSpPr>
            <p:nvPr/>
          </p:nvCxnSpPr>
          <p:spPr>
            <a:xfrm>
              <a:off x="3376423" y="1332294"/>
              <a:ext cx="1489451" cy="72388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</p:grpSp>
      <p:grpSp>
        <p:nvGrpSpPr>
          <p:cNvPr id="1488" name="Group 1488"/>
          <p:cNvGrpSpPr/>
          <p:nvPr/>
        </p:nvGrpSpPr>
        <p:grpSpPr>
          <a:xfrm rot="17640000">
            <a:off x="7432117" y="3541810"/>
            <a:ext cx="413865" cy="409380"/>
            <a:chOff x="17935" y="0"/>
            <a:chExt cx="413864" cy="409379"/>
          </a:xfrm>
        </p:grpSpPr>
        <p:sp>
          <p:nvSpPr>
            <p:cNvPr id="1486" name="Shape 1486"/>
            <p:cNvSpPr/>
            <p:nvPr/>
          </p:nvSpPr>
          <p:spPr>
            <a:xfrm flipV="1">
              <a:off x="17935" y="939"/>
              <a:ext cx="408441" cy="408441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87" name="Shape 1487"/>
            <p:cNvSpPr/>
            <p:nvPr/>
          </p:nvSpPr>
          <p:spPr>
            <a:xfrm flipH="1" flipV="1">
              <a:off x="23360" y="0"/>
              <a:ext cx="408441" cy="408440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89" name="Shape 1489"/>
          <p:cNvSpPr/>
          <p:nvPr/>
        </p:nvSpPr>
        <p:spPr>
          <a:xfrm>
            <a:off x="720058" y="6892307"/>
            <a:ext cx="4833684" cy="193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Attempt 1:</a:t>
            </a:r>
          </a:p>
          <a:p>
            <a:pPr lvl="2"/>
            <a:r>
              <a:t>C - Prefer D over E</a:t>
            </a:r>
          </a:p>
          <a:p>
            <a:pPr lvl="2"/>
            <a:r>
              <a:t>X - Prefer A over B</a:t>
            </a:r>
          </a:p>
        </p:txBody>
      </p:sp>
      <p:sp>
        <p:nvSpPr>
          <p:cNvPr id="1490" name="Shape 1490"/>
          <p:cNvSpPr/>
          <p:nvPr/>
        </p:nvSpPr>
        <p:spPr>
          <a:xfrm>
            <a:off x="7480647" y="3399013"/>
            <a:ext cx="3544721" cy="2048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66" fill="norm" stroke="1" extrusionOk="0">
                <a:moveTo>
                  <a:pt x="0" y="13695"/>
                </a:moveTo>
                <a:cubicBezTo>
                  <a:pt x="1039" y="13959"/>
                  <a:pt x="1994" y="14779"/>
                  <a:pt x="2713" y="16026"/>
                </a:cubicBezTo>
                <a:cubicBezTo>
                  <a:pt x="3353" y="17136"/>
                  <a:pt x="3789" y="18562"/>
                  <a:pt x="4571" y="19411"/>
                </a:cubicBezTo>
                <a:cubicBezTo>
                  <a:pt x="6268" y="21254"/>
                  <a:pt x="8530" y="19948"/>
                  <a:pt x="9774" y="17092"/>
                </a:cubicBezTo>
                <a:cubicBezTo>
                  <a:pt x="10340" y="15792"/>
                  <a:pt x="10666" y="14274"/>
                  <a:pt x="11006" y="12779"/>
                </a:cubicBezTo>
                <a:cubicBezTo>
                  <a:pt x="11532" y="10465"/>
                  <a:pt x="12134" y="8131"/>
                  <a:pt x="12679" y="5873"/>
                </a:cubicBezTo>
                <a:cubicBezTo>
                  <a:pt x="13090" y="4168"/>
                  <a:pt x="13497" y="2466"/>
                  <a:pt x="14388" y="1292"/>
                </a:cubicBezTo>
                <a:cubicBezTo>
                  <a:pt x="15537" y="-224"/>
                  <a:pt x="17132" y="-346"/>
                  <a:pt x="18503" y="611"/>
                </a:cubicBezTo>
                <a:cubicBezTo>
                  <a:pt x="19039" y="985"/>
                  <a:pt x="19529" y="1516"/>
                  <a:pt x="20067" y="1881"/>
                </a:cubicBezTo>
                <a:cubicBezTo>
                  <a:pt x="20554" y="2211"/>
                  <a:pt x="21073" y="2401"/>
                  <a:pt x="21600" y="2442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1" name="Shape 1491"/>
          <p:cNvSpPr/>
          <p:nvPr/>
        </p:nvSpPr>
        <p:spPr>
          <a:xfrm>
            <a:off x="5755889" y="6865387"/>
            <a:ext cx="5877228" cy="235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2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Issue:</a:t>
            </a:r>
          </a:p>
          <a:p>
            <a:pPr lvl="2"/>
            <a:r>
              <a:t>Violation of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soundness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— </a:t>
            </a:r>
            <a:r>
              <a:t>take a path not specified by the policy</a:t>
            </a:r>
          </a:p>
        </p:txBody>
      </p:sp>
      <p:sp>
        <p:nvSpPr>
          <p:cNvPr id="1492" name="Shape 1492"/>
          <p:cNvSpPr/>
          <p:nvPr/>
        </p:nvSpPr>
        <p:spPr>
          <a:xfrm flipV="1">
            <a:off x="7042304" y="6019800"/>
            <a:ext cx="462903" cy="75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93" name="Shape 1493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sz="3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Compilation: The Issue</a:t>
            </a:r>
          </a:p>
        </p:txBody>
      </p:sp>
      <p:grpSp>
        <p:nvGrpSpPr>
          <p:cNvPr id="1496" name="Group 1496"/>
          <p:cNvGrpSpPr/>
          <p:nvPr/>
        </p:nvGrpSpPr>
        <p:grpSpPr>
          <a:xfrm>
            <a:off x="835745" y="2020222"/>
            <a:ext cx="4160903" cy="3655756"/>
            <a:chOff x="0" y="0"/>
            <a:chExt cx="4160902" cy="3655755"/>
          </a:xfrm>
        </p:grpSpPr>
        <p:sp>
          <p:nvSpPr>
            <p:cNvPr id="1494" name="Shape 1494"/>
            <p:cNvSpPr/>
            <p:nvPr/>
          </p:nvSpPr>
          <p:spPr>
            <a:xfrm>
              <a:off x="0" y="0"/>
              <a:ext cx="4160903" cy="3655756"/>
            </a:xfrm>
            <a:prstGeom prst="roundRect">
              <a:avLst>
                <a:gd name="adj" fmla="val 18968"/>
              </a:avLst>
            </a:prstGeom>
            <a:solidFill>
              <a:srgbClr val="FAFCDF"/>
            </a:solidFill>
            <a:ln w="76200" cap="flat">
              <a:solidFill>
                <a:srgbClr val="4B3C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418700" y="833248"/>
              <a:ext cx="3323502" cy="248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  <a:p>
              <a:pPr lvl="1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(X.A.C.D.Y) &gt;&gt;</a:t>
              </a: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(X.B.C.E.Y)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roup 1514"/>
          <p:cNvGrpSpPr/>
          <p:nvPr/>
        </p:nvGrpSpPr>
        <p:grpSpPr>
          <a:xfrm>
            <a:off x="6529749" y="1619118"/>
            <a:ext cx="5548708" cy="4457964"/>
            <a:chOff x="-4875" y="2877"/>
            <a:chExt cx="5548707" cy="4457963"/>
          </a:xfrm>
        </p:grpSpPr>
        <p:sp>
          <p:nvSpPr>
            <p:cNvPr id="1498" name="Shape 1498"/>
            <p:cNvSpPr/>
            <p:nvPr/>
          </p:nvSpPr>
          <p:spPr>
            <a:xfrm>
              <a:off x="-4876" y="2877"/>
              <a:ext cx="5548708" cy="445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397" fill="norm" stroke="1" extrusionOk="0">
                  <a:moveTo>
                    <a:pt x="5558" y="602"/>
                  </a:moveTo>
                  <a:cubicBezTo>
                    <a:pt x="8960" y="-906"/>
                    <a:pt x="12632" y="688"/>
                    <a:pt x="15873" y="2431"/>
                  </a:cubicBezTo>
                  <a:cubicBezTo>
                    <a:pt x="17699" y="3414"/>
                    <a:pt x="19524" y="4499"/>
                    <a:pt x="20532" y="6260"/>
                  </a:cubicBezTo>
                  <a:cubicBezTo>
                    <a:pt x="21501" y="7953"/>
                    <a:pt x="21546" y="9955"/>
                    <a:pt x="21101" y="11848"/>
                  </a:cubicBezTo>
                  <a:cubicBezTo>
                    <a:pt x="20617" y="13906"/>
                    <a:pt x="19588" y="15831"/>
                    <a:pt x="18066" y="17239"/>
                  </a:cubicBezTo>
                  <a:cubicBezTo>
                    <a:pt x="16445" y="18738"/>
                    <a:pt x="14386" y="19483"/>
                    <a:pt x="12226" y="19944"/>
                  </a:cubicBezTo>
                  <a:cubicBezTo>
                    <a:pt x="9782" y="20467"/>
                    <a:pt x="7174" y="20694"/>
                    <a:pt x="4878" y="19748"/>
                  </a:cubicBezTo>
                  <a:cubicBezTo>
                    <a:pt x="2898" y="18932"/>
                    <a:pt x="1388" y="17299"/>
                    <a:pt x="629" y="15154"/>
                  </a:cubicBezTo>
                  <a:cubicBezTo>
                    <a:pt x="73" y="13583"/>
                    <a:pt x="-54" y="11842"/>
                    <a:pt x="19" y="10146"/>
                  </a:cubicBezTo>
                  <a:cubicBezTo>
                    <a:pt x="92" y="8454"/>
                    <a:pt x="372" y="6737"/>
                    <a:pt x="1032" y="5239"/>
                  </a:cubicBezTo>
                  <a:cubicBezTo>
                    <a:pt x="1933" y="3194"/>
                    <a:pt x="3564" y="1486"/>
                    <a:pt x="5558" y="6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7342" t="54158" r="42657" b="45841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318459" y="2430503"/>
              <a:ext cx="677024" cy="677023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741537" y="3027747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B</a:t>
              </a:r>
            </a:p>
          </p:txBody>
        </p:sp>
        <p:cxnSp>
          <p:nvCxnSpPr>
            <p:cNvPr id="1501" name="Connector 1501"/>
            <p:cNvCxnSpPr>
              <a:stCxn id="1508" idx="0"/>
              <a:endCxn id="1510" idx="0"/>
            </p:cNvCxnSpPr>
            <p:nvPr/>
          </p:nvCxnSpPr>
          <p:spPr>
            <a:xfrm>
              <a:off x="2594085" y="2357080"/>
              <a:ext cx="1440632" cy="692069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502" name="Shape 1502"/>
            <p:cNvSpPr/>
            <p:nvPr/>
          </p:nvSpPr>
          <p:spPr>
            <a:xfrm>
              <a:off x="1157292" y="1182736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A</a:t>
              </a:r>
            </a:p>
          </p:txBody>
        </p:sp>
        <p:cxnSp>
          <p:nvCxnSpPr>
            <p:cNvPr id="1503" name="Connector 1503"/>
            <p:cNvCxnSpPr>
              <a:stCxn id="1499" idx="0"/>
              <a:endCxn id="1500" idx="0"/>
            </p:cNvCxnSpPr>
            <p:nvPr/>
          </p:nvCxnSpPr>
          <p:spPr>
            <a:xfrm>
              <a:off x="656971" y="2769014"/>
              <a:ext cx="1423078" cy="597246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04" name="Connector 1504"/>
            <p:cNvCxnSpPr>
              <a:stCxn id="1502" idx="0"/>
              <a:endCxn id="1508" idx="0"/>
            </p:cNvCxnSpPr>
            <p:nvPr/>
          </p:nvCxnSpPr>
          <p:spPr>
            <a:xfrm>
              <a:off x="1495804" y="1521247"/>
              <a:ext cx="1098282" cy="835834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05" name="Connector 1505"/>
            <p:cNvCxnSpPr>
              <a:stCxn id="1500" idx="0"/>
              <a:endCxn id="1508" idx="0"/>
            </p:cNvCxnSpPr>
            <p:nvPr/>
          </p:nvCxnSpPr>
          <p:spPr>
            <a:xfrm flipV="1">
              <a:off x="2080048" y="2357080"/>
              <a:ext cx="514038" cy="1009180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06" name="Connector 1506"/>
            <p:cNvCxnSpPr>
              <a:stCxn id="1499" idx="0"/>
              <a:endCxn id="1502" idx="0"/>
            </p:cNvCxnSpPr>
            <p:nvPr/>
          </p:nvCxnSpPr>
          <p:spPr>
            <a:xfrm flipV="1">
              <a:off x="656971" y="1521247"/>
              <a:ext cx="838834" cy="12477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07" name="Connector 1507"/>
            <p:cNvCxnSpPr>
              <a:stCxn id="1508" idx="0"/>
              <a:endCxn id="1509" idx="0"/>
            </p:cNvCxnSpPr>
            <p:nvPr/>
          </p:nvCxnSpPr>
          <p:spPr>
            <a:xfrm flipV="1">
              <a:off x="2594085" y="1332294"/>
              <a:ext cx="782339" cy="1024787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508" name="Shape 1508"/>
            <p:cNvSpPr/>
            <p:nvPr/>
          </p:nvSpPr>
          <p:spPr>
            <a:xfrm>
              <a:off x="2255574" y="2018568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509" name="Shape 1509"/>
            <p:cNvSpPr/>
            <p:nvPr/>
          </p:nvSpPr>
          <p:spPr>
            <a:xfrm>
              <a:off x="3037912" y="993783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3696205" y="2710636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4527362" y="1717669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Y</a:t>
              </a:r>
            </a:p>
          </p:txBody>
        </p:sp>
        <p:cxnSp>
          <p:nvCxnSpPr>
            <p:cNvPr id="1512" name="Connector 1512"/>
            <p:cNvCxnSpPr>
              <a:stCxn id="1510" idx="0"/>
              <a:endCxn id="1511" idx="0"/>
            </p:cNvCxnSpPr>
            <p:nvPr/>
          </p:nvCxnSpPr>
          <p:spPr>
            <a:xfrm flipV="1">
              <a:off x="4034716" y="2056181"/>
              <a:ext cx="831158" cy="9929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13" name="Connector 1513"/>
            <p:cNvCxnSpPr>
              <a:stCxn id="1509" idx="0"/>
              <a:endCxn id="1511" idx="0"/>
            </p:cNvCxnSpPr>
            <p:nvPr/>
          </p:nvCxnSpPr>
          <p:spPr>
            <a:xfrm>
              <a:off x="3376423" y="1332294"/>
              <a:ext cx="1489451" cy="72388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</p:grpSp>
      <p:grpSp>
        <p:nvGrpSpPr>
          <p:cNvPr id="1517" name="Group 1517"/>
          <p:cNvGrpSpPr/>
          <p:nvPr/>
        </p:nvGrpSpPr>
        <p:grpSpPr>
          <a:xfrm rot="17640000">
            <a:off x="7432117" y="3541810"/>
            <a:ext cx="413865" cy="409380"/>
            <a:chOff x="17935" y="0"/>
            <a:chExt cx="413864" cy="409379"/>
          </a:xfrm>
        </p:grpSpPr>
        <p:sp>
          <p:nvSpPr>
            <p:cNvPr id="1515" name="Shape 1515"/>
            <p:cNvSpPr/>
            <p:nvPr/>
          </p:nvSpPr>
          <p:spPr>
            <a:xfrm flipV="1">
              <a:off x="17935" y="939"/>
              <a:ext cx="408441" cy="408441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16" name="Shape 1516"/>
            <p:cNvSpPr/>
            <p:nvPr/>
          </p:nvSpPr>
          <p:spPr>
            <a:xfrm flipH="1" flipV="1">
              <a:off x="23360" y="0"/>
              <a:ext cx="408441" cy="408440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518" name="Shape 1518"/>
          <p:cNvSpPr/>
          <p:nvPr/>
        </p:nvSpPr>
        <p:spPr>
          <a:xfrm>
            <a:off x="720058" y="6892307"/>
            <a:ext cx="4833684" cy="193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Attempt 1:</a:t>
            </a:r>
          </a:p>
          <a:p>
            <a:pPr lvl="2"/>
            <a:r>
              <a:t>C - Prefer D over E</a:t>
            </a:r>
          </a:p>
          <a:p>
            <a:pPr lvl="2"/>
            <a:r>
              <a:t>X - Prefer A over B</a:t>
            </a:r>
          </a:p>
        </p:txBody>
      </p:sp>
      <p:sp>
        <p:nvSpPr>
          <p:cNvPr id="1519" name="Shape 1519"/>
          <p:cNvSpPr/>
          <p:nvPr/>
        </p:nvSpPr>
        <p:spPr>
          <a:xfrm>
            <a:off x="7480647" y="3399013"/>
            <a:ext cx="3544721" cy="2048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66" fill="norm" stroke="1" extrusionOk="0">
                <a:moveTo>
                  <a:pt x="0" y="13695"/>
                </a:moveTo>
                <a:cubicBezTo>
                  <a:pt x="1039" y="13959"/>
                  <a:pt x="1994" y="14779"/>
                  <a:pt x="2713" y="16026"/>
                </a:cubicBezTo>
                <a:cubicBezTo>
                  <a:pt x="3353" y="17136"/>
                  <a:pt x="3789" y="18562"/>
                  <a:pt x="4571" y="19411"/>
                </a:cubicBezTo>
                <a:cubicBezTo>
                  <a:pt x="6268" y="21254"/>
                  <a:pt x="8530" y="19948"/>
                  <a:pt x="9774" y="17092"/>
                </a:cubicBezTo>
                <a:cubicBezTo>
                  <a:pt x="10340" y="15792"/>
                  <a:pt x="10666" y="14274"/>
                  <a:pt x="11006" y="12779"/>
                </a:cubicBezTo>
                <a:cubicBezTo>
                  <a:pt x="11532" y="10465"/>
                  <a:pt x="12134" y="8131"/>
                  <a:pt x="12679" y="5873"/>
                </a:cubicBezTo>
                <a:cubicBezTo>
                  <a:pt x="13090" y="4168"/>
                  <a:pt x="13497" y="2466"/>
                  <a:pt x="14388" y="1292"/>
                </a:cubicBezTo>
                <a:cubicBezTo>
                  <a:pt x="15537" y="-224"/>
                  <a:pt x="17132" y="-346"/>
                  <a:pt x="18503" y="611"/>
                </a:cubicBezTo>
                <a:cubicBezTo>
                  <a:pt x="19039" y="985"/>
                  <a:pt x="19529" y="1516"/>
                  <a:pt x="20067" y="1881"/>
                </a:cubicBezTo>
                <a:cubicBezTo>
                  <a:pt x="20554" y="2211"/>
                  <a:pt x="21073" y="2401"/>
                  <a:pt x="21600" y="2442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20" name="Shape 1520"/>
          <p:cNvSpPr/>
          <p:nvPr/>
        </p:nvSpPr>
        <p:spPr>
          <a:xfrm>
            <a:off x="5755889" y="6865387"/>
            <a:ext cx="5877228" cy="235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2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Issue:</a:t>
            </a:r>
          </a:p>
          <a:p>
            <a:pPr lvl="2"/>
            <a:r>
              <a:t>Violation of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soundness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— </a:t>
            </a:r>
            <a:r>
              <a:t>take a path not specified by the policy</a:t>
            </a:r>
          </a:p>
        </p:txBody>
      </p:sp>
      <p:sp>
        <p:nvSpPr>
          <p:cNvPr id="1521" name="Shape 1521"/>
          <p:cNvSpPr/>
          <p:nvPr/>
        </p:nvSpPr>
        <p:spPr>
          <a:xfrm flipV="1">
            <a:off x="7042304" y="6019800"/>
            <a:ext cx="462903" cy="75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22" name="Shape 1522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sz="3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Compilation: The Issue</a:t>
            </a:r>
          </a:p>
        </p:txBody>
      </p:sp>
      <p:sp>
        <p:nvSpPr>
          <p:cNvPr id="1523" name="Shape 1523"/>
          <p:cNvSpPr/>
          <p:nvPr/>
        </p:nvSpPr>
        <p:spPr>
          <a:xfrm>
            <a:off x="5755889" y="8574690"/>
            <a:ext cx="5877228" cy="235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2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Soundness is easy to handle by filtering bad paths (filter at B)</a:t>
            </a:r>
          </a:p>
        </p:txBody>
      </p:sp>
      <p:grpSp>
        <p:nvGrpSpPr>
          <p:cNvPr id="1526" name="Group 1526"/>
          <p:cNvGrpSpPr/>
          <p:nvPr/>
        </p:nvGrpSpPr>
        <p:grpSpPr>
          <a:xfrm>
            <a:off x="835745" y="2020222"/>
            <a:ext cx="4160903" cy="3655756"/>
            <a:chOff x="0" y="0"/>
            <a:chExt cx="4160902" cy="3655755"/>
          </a:xfrm>
        </p:grpSpPr>
        <p:sp>
          <p:nvSpPr>
            <p:cNvPr id="1524" name="Shape 1524"/>
            <p:cNvSpPr/>
            <p:nvPr/>
          </p:nvSpPr>
          <p:spPr>
            <a:xfrm>
              <a:off x="0" y="0"/>
              <a:ext cx="4160903" cy="3655756"/>
            </a:xfrm>
            <a:prstGeom prst="roundRect">
              <a:avLst>
                <a:gd name="adj" fmla="val 18968"/>
              </a:avLst>
            </a:prstGeom>
            <a:solidFill>
              <a:srgbClr val="FAFCDF"/>
            </a:solidFill>
            <a:ln w="76200" cap="flat">
              <a:solidFill>
                <a:srgbClr val="4B3C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418700" y="833248"/>
              <a:ext cx="3323502" cy="248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  <a:p>
              <a:pPr lvl="1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(X.A.C.D.Y) &gt;&gt;</a:t>
              </a: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(X.B.C.E.Y)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roup 1544"/>
          <p:cNvGrpSpPr/>
          <p:nvPr/>
        </p:nvGrpSpPr>
        <p:grpSpPr>
          <a:xfrm>
            <a:off x="6529749" y="1619118"/>
            <a:ext cx="5548708" cy="4457964"/>
            <a:chOff x="-4875" y="2877"/>
            <a:chExt cx="5548707" cy="4457963"/>
          </a:xfrm>
        </p:grpSpPr>
        <p:sp>
          <p:nvSpPr>
            <p:cNvPr id="1528" name="Shape 1528"/>
            <p:cNvSpPr/>
            <p:nvPr/>
          </p:nvSpPr>
          <p:spPr>
            <a:xfrm>
              <a:off x="-4876" y="2877"/>
              <a:ext cx="5548708" cy="445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397" fill="norm" stroke="1" extrusionOk="0">
                  <a:moveTo>
                    <a:pt x="5558" y="602"/>
                  </a:moveTo>
                  <a:cubicBezTo>
                    <a:pt x="8960" y="-906"/>
                    <a:pt x="12632" y="688"/>
                    <a:pt x="15873" y="2431"/>
                  </a:cubicBezTo>
                  <a:cubicBezTo>
                    <a:pt x="17699" y="3414"/>
                    <a:pt x="19524" y="4499"/>
                    <a:pt x="20532" y="6260"/>
                  </a:cubicBezTo>
                  <a:cubicBezTo>
                    <a:pt x="21501" y="7953"/>
                    <a:pt x="21546" y="9955"/>
                    <a:pt x="21101" y="11848"/>
                  </a:cubicBezTo>
                  <a:cubicBezTo>
                    <a:pt x="20617" y="13906"/>
                    <a:pt x="19588" y="15831"/>
                    <a:pt x="18066" y="17239"/>
                  </a:cubicBezTo>
                  <a:cubicBezTo>
                    <a:pt x="16445" y="18738"/>
                    <a:pt x="14386" y="19483"/>
                    <a:pt x="12226" y="19944"/>
                  </a:cubicBezTo>
                  <a:cubicBezTo>
                    <a:pt x="9782" y="20467"/>
                    <a:pt x="7174" y="20694"/>
                    <a:pt x="4878" y="19748"/>
                  </a:cubicBezTo>
                  <a:cubicBezTo>
                    <a:pt x="2898" y="18932"/>
                    <a:pt x="1388" y="17299"/>
                    <a:pt x="629" y="15154"/>
                  </a:cubicBezTo>
                  <a:cubicBezTo>
                    <a:pt x="73" y="13583"/>
                    <a:pt x="-54" y="11842"/>
                    <a:pt x="19" y="10146"/>
                  </a:cubicBezTo>
                  <a:cubicBezTo>
                    <a:pt x="92" y="8454"/>
                    <a:pt x="372" y="6737"/>
                    <a:pt x="1032" y="5239"/>
                  </a:cubicBezTo>
                  <a:cubicBezTo>
                    <a:pt x="1933" y="3194"/>
                    <a:pt x="3564" y="1486"/>
                    <a:pt x="5558" y="6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7342" t="54158" r="42657" b="45841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18459" y="2430503"/>
              <a:ext cx="677024" cy="677023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1741537" y="3027747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B</a:t>
              </a:r>
            </a:p>
          </p:txBody>
        </p:sp>
        <p:cxnSp>
          <p:nvCxnSpPr>
            <p:cNvPr id="1531" name="Connector 1531"/>
            <p:cNvCxnSpPr>
              <a:stCxn id="1538" idx="0"/>
              <a:endCxn id="1540" idx="0"/>
            </p:cNvCxnSpPr>
            <p:nvPr/>
          </p:nvCxnSpPr>
          <p:spPr>
            <a:xfrm>
              <a:off x="2594085" y="2357080"/>
              <a:ext cx="1440632" cy="692069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532" name="Shape 1532"/>
            <p:cNvSpPr/>
            <p:nvPr/>
          </p:nvSpPr>
          <p:spPr>
            <a:xfrm>
              <a:off x="1157292" y="1182736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A</a:t>
              </a:r>
            </a:p>
          </p:txBody>
        </p:sp>
        <p:cxnSp>
          <p:nvCxnSpPr>
            <p:cNvPr id="1533" name="Connector 1533"/>
            <p:cNvCxnSpPr>
              <a:stCxn id="1529" idx="0"/>
              <a:endCxn id="1530" idx="0"/>
            </p:cNvCxnSpPr>
            <p:nvPr/>
          </p:nvCxnSpPr>
          <p:spPr>
            <a:xfrm>
              <a:off x="656971" y="2769014"/>
              <a:ext cx="1423078" cy="597246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34" name="Connector 1534"/>
            <p:cNvCxnSpPr>
              <a:stCxn id="1532" idx="0"/>
              <a:endCxn id="1538" idx="0"/>
            </p:cNvCxnSpPr>
            <p:nvPr/>
          </p:nvCxnSpPr>
          <p:spPr>
            <a:xfrm>
              <a:off x="1495804" y="1521247"/>
              <a:ext cx="1098282" cy="835834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35" name="Connector 1535"/>
            <p:cNvCxnSpPr>
              <a:stCxn id="1530" idx="0"/>
              <a:endCxn id="1538" idx="0"/>
            </p:cNvCxnSpPr>
            <p:nvPr/>
          </p:nvCxnSpPr>
          <p:spPr>
            <a:xfrm flipV="1">
              <a:off x="2080048" y="2357080"/>
              <a:ext cx="514038" cy="1009180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36" name="Connector 1536"/>
            <p:cNvCxnSpPr>
              <a:stCxn id="1529" idx="0"/>
              <a:endCxn id="1532" idx="0"/>
            </p:cNvCxnSpPr>
            <p:nvPr/>
          </p:nvCxnSpPr>
          <p:spPr>
            <a:xfrm flipV="1">
              <a:off x="656971" y="1521247"/>
              <a:ext cx="838834" cy="12477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37" name="Connector 1537"/>
            <p:cNvCxnSpPr>
              <a:stCxn id="1538" idx="0"/>
              <a:endCxn id="1539" idx="0"/>
            </p:cNvCxnSpPr>
            <p:nvPr/>
          </p:nvCxnSpPr>
          <p:spPr>
            <a:xfrm flipV="1">
              <a:off x="2594085" y="1332294"/>
              <a:ext cx="782339" cy="1024787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538" name="Shape 1538"/>
            <p:cNvSpPr/>
            <p:nvPr/>
          </p:nvSpPr>
          <p:spPr>
            <a:xfrm>
              <a:off x="2255574" y="2018568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037912" y="993783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540" name="Shape 1540"/>
            <p:cNvSpPr/>
            <p:nvPr/>
          </p:nvSpPr>
          <p:spPr>
            <a:xfrm>
              <a:off x="3696205" y="2710636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4527362" y="1717669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Y</a:t>
              </a:r>
            </a:p>
          </p:txBody>
        </p:sp>
        <p:cxnSp>
          <p:nvCxnSpPr>
            <p:cNvPr id="1542" name="Connector 1542"/>
            <p:cNvCxnSpPr>
              <a:stCxn id="1540" idx="0"/>
              <a:endCxn id="1541" idx="0"/>
            </p:cNvCxnSpPr>
            <p:nvPr/>
          </p:nvCxnSpPr>
          <p:spPr>
            <a:xfrm flipV="1">
              <a:off x="4034716" y="2056181"/>
              <a:ext cx="831158" cy="9929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543" name="Connector 1543"/>
            <p:cNvCxnSpPr>
              <a:stCxn id="1539" idx="0"/>
              <a:endCxn id="1541" idx="0"/>
            </p:cNvCxnSpPr>
            <p:nvPr/>
          </p:nvCxnSpPr>
          <p:spPr>
            <a:xfrm>
              <a:off x="3376423" y="1332294"/>
              <a:ext cx="1489451" cy="72388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</p:grpSp>
      <p:grpSp>
        <p:nvGrpSpPr>
          <p:cNvPr id="1547" name="Group 1547"/>
          <p:cNvGrpSpPr/>
          <p:nvPr/>
        </p:nvGrpSpPr>
        <p:grpSpPr>
          <a:xfrm rot="17640000">
            <a:off x="7432117" y="3541810"/>
            <a:ext cx="413865" cy="409380"/>
            <a:chOff x="17935" y="0"/>
            <a:chExt cx="413864" cy="409379"/>
          </a:xfrm>
        </p:grpSpPr>
        <p:sp>
          <p:nvSpPr>
            <p:cNvPr id="1545" name="Shape 1545"/>
            <p:cNvSpPr/>
            <p:nvPr/>
          </p:nvSpPr>
          <p:spPr>
            <a:xfrm flipV="1">
              <a:off x="17935" y="939"/>
              <a:ext cx="408441" cy="408441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46" name="Shape 1546"/>
            <p:cNvSpPr/>
            <p:nvPr/>
          </p:nvSpPr>
          <p:spPr>
            <a:xfrm flipH="1" flipV="1">
              <a:off x="23360" y="0"/>
              <a:ext cx="408441" cy="408440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548" name="Shape 1548"/>
          <p:cNvSpPr/>
          <p:nvPr/>
        </p:nvSpPr>
        <p:spPr>
          <a:xfrm>
            <a:off x="720058" y="6892307"/>
            <a:ext cx="4833684" cy="193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Attempt 1:</a:t>
            </a:r>
          </a:p>
          <a:p>
            <a:pPr lvl="2"/>
            <a:r>
              <a:t>C - Prefer D over E</a:t>
            </a:r>
          </a:p>
          <a:p>
            <a:pPr lvl="2"/>
            <a:r>
              <a:t>X - Prefer A over B</a:t>
            </a:r>
          </a:p>
          <a:p>
            <a:pPr lvl="2"/>
            <a:r>
              <a:t>B - Filter routes through D</a:t>
            </a:r>
          </a:p>
        </p:txBody>
      </p:sp>
      <p:sp>
        <p:nvSpPr>
          <p:cNvPr id="1549" name="Shape 1549"/>
          <p:cNvSpPr/>
          <p:nvPr/>
        </p:nvSpPr>
        <p:spPr>
          <a:xfrm>
            <a:off x="7480647" y="4064382"/>
            <a:ext cx="3846892" cy="1410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70" fill="norm" stroke="1" extrusionOk="0">
                <a:moveTo>
                  <a:pt x="0" y="10235"/>
                </a:moveTo>
                <a:cubicBezTo>
                  <a:pt x="953" y="10653"/>
                  <a:pt x="1828" y="11827"/>
                  <a:pt x="2500" y="13589"/>
                </a:cubicBezTo>
                <a:cubicBezTo>
                  <a:pt x="3099" y="15158"/>
                  <a:pt x="3518" y="17155"/>
                  <a:pt x="4212" y="18458"/>
                </a:cubicBezTo>
                <a:cubicBezTo>
                  <a:pt x="5886" y="21600"/>
                  <a:pt x="8275" y="19970"/>
                  <a:pt x="9006" y="15122"/>
                </a:cubicBezTo>
                <a:cubicBezTo>
                  <a:pt x="9322" y="13026"/>
                  <a:pt x="9194" y="10682"/>
                  <a:pt x="9454" y="8540"/>
                </a:cubicBezTo>
                <a:cubicBezTo>
                  <a:pt x="9709" y="6433"/>
                  <a:pt x="10322" y="4681"/>
                  <a:pt x="11160" y="4136"/>
                </a:cubicBezTo>
                <a:cubicBezTo>
                  <a:pt x="12491" y="3270"/>
                  <a:pt x="13762" y="5549"/>
                  <a:pt x="14474" y="8686"/>
                </a:cubicBezTo>
                <a:cubicBezTo>
                  <a:pt x="14935" y="10716"/>
                  <a:pt x="15278" y="13078"/>
                  <a:pt x="15958" y="14463"/>
                </a:cubicBezTo>
                <a:cubicBezTo>
                  <a:pt x="16887" y="16353"/>
                  <a:pt x="18104" y="16227"/>
                  <a:pt x="19130" y="14506"/>
                </a:cubicBezTo>
                <a:cubicBezTo>
                  <a:pt x="20190" y="12728"/>
                  <a:pt x="20709" y="9628"/>
                  <a:pt x="21060" y="6528"/>
                </a:cubicBezTo>
                <a:cubicBezTo>
                  <a:pt x="21303" y="4389"/>
                  <a:pt x="21483" y="2206"/>
                  <a:pt x="21600" y="0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0" name="Shape 1550"/>
          <p:cNvSpPr/>
          <p:nvPr/>
        </p:nvSpPr>
        <p:spPr>
          <a:xfrm>
            <a:off x="5755889" y="6865387"/>
            <a:ext cx="6317214" cy="235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2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Issue:</a:t>
            </a:r>
          </a:p>
          <a:p>
            <a:pPr lvl="2"/>
            <a:r>
              <a:t>Violation of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completeness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— </a:t>
            </a:r>
            <a:r>
              <a:t>path with preference 2 exists, yet none is taken</a:t>
            </a:r>
          </a:p>
        </p:txBody>
      </p:sp>
      <p:sp>
        <p:nvSpPr>
          <p:cNvPr id="1551" name="Shape 1551"/>
          <p:cNvSpPr/>
          <p:nvPr/>
        </p:nvSpPr>
        <p:spPr>
          <a:xfrm flipV="1">
            <a:off x="7042304" y="6019800"/>
            <a:ext cx="462903" cy="75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52" name="Shape 1552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sz="3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Compilation: The Issue</a:t>
            </a:r>
          </a:p>
        </p:txBody>
      </p:sp>
      <p:grpSp>
        <p:nvGrpSpPr>
          <p:cNvPr id="1555" name="Group 1555"/>
          <p:cNvGrpSpPr/>
          <p:nvPr/>
        </p:nvGrpSpPr>
        <p:grpSpPr>
          <a:xfrm>
            <a:off x="835745" y="2020222"/>
            <a:ext cx="4160903" cy="3655756"/>
            <a:chOff x="0" y="0"/>
            <a:chExt cx="4160902" cy="3655755"/>
          </a:xfrm>
        </p:grpSpPr>
        <p:sp>
          <p:nvSpPr>
            <p:cNvPr id="1553" name="Shape 1553"/>
            <p:cNvSpPr/>
            <p:nvPr/>
          </p:nvSpPr>
          <p:spPr>
            <a:xfrm>
              <a:off x="0" y="0"/>
              <a:ext cx="4160903" cy="3655756"/>
            </a:xfrm>
            <a:prstGeom prst="roundRect">
              <a:avLst>
                <a:gd name="adj" fmla="val 18968"/>
              </a:avLst>
            </a:prstGeom>
            <a:solidFill>
              <a:srgbClr val="FAFCDF"/>
            </a:solidFill>
            <a:ln w="76200" cap="flat">
              <a:solidFill>
                <a:srgbClr val="4B3C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418700" y="833248"/>
              <a:ext cx="3323502" cy="248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  <a:p>
              <a:pPr lvl="1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(X.A.C.D.Y) &gt;&gt;</a:t>
              </a: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(X.B.C.E.Y)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Compilation:  An Idealized Example</a:t>
            </a:r>
          </a:p>
        </p:txBody>
      </p:sp>
      <p:sp>
        <p:nvSpPr>
          <p:cNvPr id="1558" name="Shape 15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83" name="Group 1583"/>
          <p:cNvGrpSpPr/>
          <p:nvPr/>
        </p:nvGrpSpPr>
        <p:grpSpPr>
          <a:xfrm>
            <a:off x="3114237" y="2826122"/>
            <a:ext cx="6776326" cy="4101355"/>
            <a:chOff x="0" y="0"/>
            <a:chExt cx="6776324" cy="4101354"/>
          </a:xfrm>
        </p:grpSpPr>
        <p:sp>
          <p:nvSpPr>
            <p:cNvPr id="1559" name="Shape 1559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0" name="Shape 1560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1" name="Shape 1561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2" name="Shape 1562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3" name="Shape 1563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3" name="Shape 1573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6" name="Shape 1576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8" name="Shape 1578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581" name="Shape 1581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582" name="Shape 1582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1586" name="Group 1586"/>
          <p:cNvGrpSpPr/>
          <p:nvPr/>
        </p:nvGrpSpPr>
        <p:grpSpPr>
          <a:xfrm>
            <a:off x="1797354" y="7942962"/>
            <a:ext cx="9410092" cy="729610"/>
            <a:chOff x="0" y="0"/>
            <a:chExt cx="9410090" cy="729609"/>
          </a:xfrm>
        </p:grpSpPr>
        <p:sp>
          <p:nvSpPr>
            <p:cNvPr id="1584" name="Shape 1584"/>
            <p:cNvSpPr/>
            <p:nvPr/>
          </p:nvSpPr>
          <p:spPr>
            <a:xfrm>
              <a:off x="1316839" y="86780"/>
              <a:ext cx="8093252" cy="55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1585" name="Shape 1585"/>
            <p:cNvSpPr/>
            <p:nvPr/>
          </p:nvSpPr>
          <p:spPr>
            <a:xfrm>
              <a:off x="0" y="0"/>
              <a:ext cx="1784894" cy="729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6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Shape 15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Compilation:  An Idealized Example</a:t>
            </a:r>
          </a:p>
        </p:txBody>
      </p:sp>
      <p:sp>
        <p:nvSpPr>
          <p:cNvPr id="1589" name="Shape 15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14" name="Group 1614"/>
          <p:cNvGrpSpPr/>
          <p:nvPr/>
        </p:nvGrpSpPr>
        <p:grpSpPr>
          <a:xfrm>
            <a:off x="3114237" y="2826122"/>
            <a:ext cx="6776326" cy="4101355"/>
            <a:chOff x="0" y="0"/>
            <a:chExt cx="6776324" cy="4101354"/>
          </a:xfrm>
        </p:grpSpPr>
        <p:sp>
          <p:nvSpPr>
            <p:cNvPr id="1590" name="Shape 1590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91" name="Shape 1591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92" name="Shape 1592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93" name="Shape 1593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94" name="Shape 1594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95" name="Shape 1595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600" name="Shape 1600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1" name="Shape 1601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606" name="Shape 1606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7" name="Shape 1607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9" name="Shape 1609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612" name="Shape 1612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613" name="Shape 1613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1615" name="Shape 1615"/>
          <p:cNvSpPr/>
          <p:nvPr/>
        </p:nvSpPr>
        <p:spPr>
          <a:xfrm>
            <a:off x="4597672" y="3780499"/>
            <a:ext cx="3938624" cy="1096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256" fill="norm" stroke="1" extrusionOk="0">
                <a:moveTo>
                  <a:pt x="0" y="2173"/>
                </a:moveTo>
                <a:cubicBezTo>
                  <a:pt x="112" y="7643"/>
                  <a:pt x="1059" y="12455"/>
                  <a:pt x="2466" y="14722"/>
                </a:cubicBezTo>
                <a:cubicBezTo>
                  <a:pt x="4333" y="17726"/>
                  <a:pt x="6325" y="15548"/>
                  <a:pt x="8325" y="16149"/>
                </a:cubicBezTo>
                <a:cubicBezTo>
                  <a:pt x="10461" y="16790"/>
                  <a:pt x="12469" y="20786"/>
                  <a:pt x="14616" y="21222"/>
                </a:cubicBezTo>
                <a:cubicBezTo>
                  <a:pt x="16472" y="21600"/>
                  <a:pt x="18097" y="18672"/>
                  <a:pt x="19468" y="16880"/>
                </a:cubicBezTo>
                <a:cubicBezTo>
                  <a:pt x="20577" y="15431"/>
                  <a:pt x="21600" y="13355"/>
                  <a:pt x="21515" y="9419"/>
                </a:cubicBezTo>
                <a:cubicBezTo>
                  <a:pt x="21401" y="4155"/>
                  <a:pt x="19493" y="4027"/>
                  <a:pt x="18188" y="1759"/>
                </a:cubicBezTo>
                <a:cubicBezTo>
                  <a:pt x="17926" y="1303"/>
                  <a:pt x="17684" y="710"/>
                  <a:pt x="17472" y="0"/>
                </a:cubicBezTo>
              </a:path>
            </a:pathLst>
          </a:cu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16" name="Shape 1616"/>
          <p:cNvSpPr/>
          <p:nvPr/>
        </p:nvSpPr>
        <p:spPr>
          <a:xfrm>
            <a:off x="4610372" y="3749046"/>
            <a:ext cx="4152804" cy="1147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9" fill="norm" stroke="1" extrusionOk="0">
                <a:moveTo>
                  <a:pt x="0" y="2863"/>
                </a:moveTo>
                <a:cubicBezTo>
                  <a:pt x="114" y="8023"/>
                  <a:pt x="1013" y="12560"/>
                  <a:pt x="2348" y="14722"/>
                </a:cubicBezTo>
                <a:cubicBezTo>
                  <a:pt x="4120" y="17592"/>
                  <a:pt x="6018" y="15612"/>
                  <a:pt x="7925" y="16071"/>
                </a:cubicBezTo>
                <a:cubicBezTo>
                  <a:pt x="9960" y="16560"/>
                  <a:pt x="11886" y="20017"/>
                  <a:pt x="13914" y="20866"/>
                </a:cubicBezTo>
                <a:cubicBezTo>
                  <a:pt x="15667" y="21600"/>
                  <a:pt x="17311" y="19597"/>
                  <a:pt x="18533" y="16762"/>
                </a:cubicBezTo>
                <a:cubicBezTo>
                  <a:pt x="19326" y="14922"/>
                  <a:pt x="19961" y="12510"/>
                  <a:pt x="20481" y="9710"/>
                </a:cubicBezTo>
                <a:cubicBezTo>
                  <a:pt x="20824" y="7863"/>
                  <a:pt x="21102" y="5875"/>
                  <a:pt x="21309" y="3791"/>
                </a:cubicBezTo>
                <a:cubicBezTo>
                  <a:pt x="21432" y="2554"/>
                  <a:pt x="21529" y="1287"/>
                  <a:pt x="21600" y="0"/>
                </a:cubicBezTo>
              </a:path>
            </a:pathLst>
          </a:cu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619" name="Group 1619"/>
          <p:cNvGrpSpPr/>
          <p:nvPr/>
        </p:nvGrpSpPr>
        <p:grpSpPr>
          <a:xfrm>
            <a:off x="1797354" y="7942962"/>
            <a:ext cx="9410092" cy="729610"/>
            <a:chOff x="0" y="0"/>
            <a:chExt cx="9410090" cy="729609"/>
          </a:xfrm>
        </p:grpSpPr>
        <p:sp>
          <p:nvSpPr>
            <p:cNvPr id="1617" name="Shape 1617"/>
            <p:cNvSpPr/>
            <p:nvPr/>
          </p:nvSpPr>
          <p:spPr>
            <a:xfrm>
              <a:off x="1316839" y="86780"/>
              <a:ext cx="8093252" cy="55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</a:t>
              </a:r>
              <a:r>
                <a:rPr>
                  <a:solidFill>
                    <a:schemeClr val="accent2"/>
                  </a:solidFill>
                </a:rPr>
                <a:t>(W.A.C.D.</a:t>
              </a:r>
              <a:r>
                <a:rPr b="1">
                  <a:solidFill>
                    <a:schemeClr val="accent2"/>
                  </a:solidFill>
                </a:rPr>
                <a:t>out</a:t>
              </a:r>
              <a:r>
                <a:rPr>
                  <a:solidFill>
                    <a:schemeClr val="accent2"/>
                  </a:solidFill>
                </a:rPr>
                <a:t>)</a:t>
              </a:r>
              <a:r>
                <a:t>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0" y="0"/>
              <a:ext cx="1784894" cy="729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6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Compilation:  An Idealized Example</a:t>
            </a:r>
          </a:p>
        </p:txBody>
      </p:sp>
      <p:sp>
        <p:nvSpPr>
          <p:cNvPr id="1622" name="Shape 162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47" name="Group 1647"/>
          <p:cNvGrpSpPr/>
          <p:nvPr/>
        </p:nvGrpSpPr>
        <p:grpSpPr>
          <a:xfrm>
            <a:off x="3114237" y="2826122"/>
            <a:ext cx="6776326" cy="4101355"/>
            <a:chOff x="0" y="0"/>
            <a:chExt cx="6776324" cy="4101354"/>
          </a:xfrm>
        </p:grpSpPr>
        <p:sp>
          <p:nvSpPr>
            <p:cNvPr id="1623" name="Shape 1623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4" name="Shape 1624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5" name="Shape 1625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6" name="Shape 1626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7" name="Shape 1627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28" name="Shape 1628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630" name="Shape 1630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633" name="Shape 1633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4" name="Shape 1634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8" name="Shape 1638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0" name="Shape 1640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2" name="Shape 1642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1648" name="Shape 1648"/>
          <p:cNvSpPr/>
          <p:nvPr/>
        </p:nvSpPr>
        <p:spPr>
          <a:xfrm>
            <a:off x="3744807" y="4390597"/>
            <a:ext cx="5264222" cy="1556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56" y="0"/>
                </a:moveTo>
                <a:cubicBezTo>
                  <a:pt x="-186" y="4033"/>
                  <a:pt x="367" y="8128"/>
                  <a:pt x="1423" y="10123"/>
                </a:cubicBezTo>
                <a:cubicBezTo>
                  <a:pt x="3042" y="13184"/>
                  <a:pt x="4610" y="10531"/>
                  <a:pt x="6295" y="8661"/>
                </a:cubicBezTo>
                <a:cubicBezTo>
                  <a:pt x="8624" y="6079"/>
                  <a:pt x="11244" y="5552"/>
                  <a:pt x="13664" y="6300"/>
                </a:cubicBezTo>
                <a:cubicBezTo>
                  <a:pt x="16297" y="7114"/>
                  <a:pt x="18940" y="9923"/>
                  <a:pt x="20582" y="16960"/>
                </a:cubicBezTo>
                <a:cubicBezTo>
                  <a:pt x="20914" y="18385"/>
                  <a:pt x="21196" y="19938"/>
                  <a:pt x="21414" y="21600"/>
                </a:cubicBezTo>
              </a:path>
            </a:pathLst>
          </a:custGeom>
          <a:ln w="762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49" name="Shape 1649"/>
          <p:cNvSpPr/>
          <p:nvPr/>
        </p:nvSpPr>
        <p:spPr>
          <a:xfrm>
            <a:off x="3731741" y="3868437"/>
            <a:ext cx="5363689" cy="1349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19845" fill="norm" stroke="1" extrusionOk="0">
                <a:moveTo>
                  <a:pt x="57" y="7678"/>
                </a:moveTo>
                <a:cubicBezTo>
                  <a:pt x="-185" y="11953"/>
                  <a:pt x="359" y="16301"/>
                  <a:pt x="1398" y="18405"/>
                </a:cubicBezTo>
                <a:cubicBezTo>
                  <a:pt x="2976" y="21600"/>
                  <a:pt x="4528" y="18749"/>
                  <a:pt x="6180" y="16856"/>
                </a:cubicBezTo>
                <a:cubicBezTo>
                  <a:pt x="8489" y="14210"/>
                  <a:pt x="11009" y="13882"/>
                  <a:pt x="13412" y="14354"/>
                </a:cubicBezTo>
                <a:cubicBezTo>
                  <a:pt x="15173" y="14700"/>
                  <a:pt x="16991" y="15469"/>
                  <a:pt x="18605" y="12798"/>
                </a:cubicBezTo>
                <a:cubicBezTo>
                  <a:pt x="20041" y="10421"/>
                  <a:pt x="21084" y="5669"/>
                  <a:pt x="21415" y="0"/>
                </a:cubicBezTo>
              </a:path>
            </a:pathLst>
          </a:custGeom>
          <a:ln w="762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50" name="Shape 1650"/>
          <p:cNvSpPr/>
          <p:nvPr/>
        </p:nvSpPr>
        <p:spPr>
          <a:xfrm>
            <a:off x="3731874" y="3683972"/>
            <a:ext cx="5024830" cy="154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2" h="20057" fill="norm" stroke="1" extrusionOk="0">
                <a:moveTo>
                  <a:pt x="59" y="9326"/>
                </a:moveTo>
                <a:cubicBezTo>
                  <a:pt x="-192" y="13095"/>
                  <a:pt x="375" y="16926"/>
                  <a:pt x="1459" y="18783"/>
                </a:cubicBezTo>
                <a:cubicBezTo>
                  <a:pt x="3103" y="21600"/>
                  <a:pt x="4731" y="19105"/>
                  <a:pt x="6454" y="17418"/>
                </a:cubicBezTo>
                <a:cubicBezTo>
                  <a:pt x="8869" y="15053"/>
                  <a:pt x="11491" y="14654"/>
                  <a:pt x="14007" y="15212"/>
                </a:cubicBezTo>
                <a:cubicBezTo>
                  <a:pt x="15862" y="15623"/>
                  <a:pt x="17774" y="16460"/>
                  <a:pt x="19430" y="13840"/>
                </a:cubicBezTo>
                <a:cubicBezTo>
                  <a:pt x="20813" y="11652"/>
                  <a:pt x="21408" y="7143"/>
                  <a:pt x="20561" y="4609"/>
                </a:cubicBezTo>
                <a:cubicBezTo>
                  <a:pt x="20044" y="3062"/>
                  <a:pt x="19247" y="3502"/>
                  <a:pt x="18590" y="2867"/>
                </a:cubicBezTo>
                <a:cubicBezTo>
                  <a:pt x="18108" y="2401"/>
                  <a:pt x="17703" y="1376"/>
                  <a:pt x="17459" y="0"/>
                </a:cubicBezTo>
              </a:path>
            </a:pathLst>
          </a:custGeom>
          <a:ln w="762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653" name="Group 1653"/>
          <p:cNvGrpSpPr/>
          <p:nvPr/>
        </p:nvGrpSpPr>
        <p:grpSpPr>
          <a:xfrm>
            <a:off x="1797354" y="7942962"/>
            <a:ext cx="9410092" cy="729610"/>
            <a:chOff x="0" y="0"/>
            <a:chExt cx="9410090" cy="729609"/>
          </a:xfrm>
        </p:grpSpPr>
        <p:sp>
          <p:nvSpPr>
            <p:cNvPr id="1651" name="Shape 1651"/>
            <p:cNvSpPr/>
            <p:nvPr/>
          </p:nvSpPr>
          <p:spPr>
            <a:xfrm>
              <a:off x="1316839" y="86780"/>
              <a:ext cx="8093252" cy="55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</a:t>
              </a:r>
              <a:r>
                <a:rPr>
                  <a:solidFill>
                    <a:schemeClr val="accent4"/>
                  </a:solidFill>
                </a:rPr>
                <a:t>(W.B.</a:t>
              </a:r>
              <a:r>
                <a:rPr b="1">
                  <a:solidFill>
                    <a:schemeClr val="accent4"/>
                  </a:solidFill>
                </a:rPr>
                <a:t>in</a:t>
              </a:r>
              <a:r>
                <a:rPr>
                  <a:solidFill>
                    <a:schemeClr val="accent4"/>
                  </a:solidFill>
                </a:rPr>
                <a:t>+.</a:t>
              </a:r>
              <a:r>
                <a:rPr b="1">
                  <a:solidFill>
                    <a:schemeClr val="accent4"/>
                  </a:solidFill>
                </a:rPr>
                <a:t>out</a:t>
              </a:r>
              <a:r>
                <a:rPr>
                  <a:solidFill>
                    <a:schemeClr val="accent4"/>
                  </a:solidFill>
                </a:rPr>
                <a:t>)</a:t>
              </a:r>
              <a:r>
                <a:t>  </a:t>
              </a: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0" y="0"/>
              <a:ext cx="1784894" cy="729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6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Shape 16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Reversed Automata from Policies</a:t>
            </a:r>
          </a:p>
        </p:txBody>
      </p:sp>
      <p:sp>
        <p:nvSpPr>
          <p:cNvPr id="1656" name="Shape 16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75" name="Group 1675"/>
          <p:cNvGrpSpPr/>
          <p:nvPr/>
        </p:nvGrpSpPr>
        <p:grpSpPr>
          <a:xfrm>
            <a:off x="4688904" y="6561857"/>
            <a:ext cx="7816643" cy="1111502"/>
            <a:chOff x="0" y="0"/>
            <a:chExt cx="7816641" cy="1111500"/>
          </a:xfrm>
        </p:grpSpPr>
        <p:sp>
          <p:nvSpPr>
            <p:cNvPr id="1657" name="Shape 1657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658" name="Shape 1658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664" name="Group 1664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662" name="Shape 1662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663" name="Shape 1663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665" name="Shape 1665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68" name="Shape 1668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69" name="Shape 1669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0" name="Shape 1670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671" name="Shape 1671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1697" name="Group 1697"/>
          <p:cNvGrpSpPr/>
          <p:nvPr/>
        </p:nvGrpSpPr>
        <p:grpSpPr>
          <a:xfrm>
            <a:off x="4688904" y="7686621"/>
            <a:ext cx="6470443" cy="2255902"/>
            <a:chOff x="0" y="0"/>
            <a:chExt cx="6470441" cy="2255901"/>
          </a:xfrm>
        </p:grpSpPr>
        <p:sp>
          <p:nvSpPr>
            <p:cNvPr id="1676" name="Shape 1676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682" name="Group 1682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680" name="Shape 1680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681" name="Shape 1681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683" name="Shape 1683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84" name="Shape 1684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86" name="Shape 1686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87" name="Shape 1687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688" name="Shape 1688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689" name="Shape 1689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691" name="Connector 1691"/>
            <p:cNvCxnSpPr>
              <a:stCxn id="1678" idx="0"/>
              <a:endCxn id="1679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692" name="Shape 1692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729" name="Shape 1729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1698" name="Shape 1698"/>
          <p:cNvSpPr/>
          <p:nvPr/>
        </p:nvSpPr>
        <p:spPr>
          <a:xfrm>
            <a:off x="4304413" y="6126447"/>
            <a:ext cx="567650" cy="5676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99" name="Shape 1699"/>
          <p:cNvSpPr/>
          <p:nvPr/>
        </p:nvSpPr>
        <p:spPr>
          <a:xfrm>
            <a:off x="362499" y="6344602"/>
            <a:ext cx="111303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Policy:</a:t>
            </a:r>
          </a:p>
        </p:txBody>
      </p:sp>
      <p:sp>
        <p:nvSpPr>
          <p:cNvPr id="1700" name="Shape 1700"/>
          <p:cNvSpPr/>
          <p:nvPr/>
        </p:nvSpPr>
        <p:spPr>
          <a:xfrm>
            <a:off x="3070827" y="5168900"/>
            <a:ext cx="3747568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Reversed automata</a:t>
            </a:r>
          </a:p>
          <a:p>
            <a:pPr/>
            <a:r>
              <a:t>tracks BGP message flow</a:t>
            </a:r>
          </a:p>
        </p:txBody>
      </p:sp>
      <p:grpSp>
        <p:nvGrpSpPr>
          <p:cNvPr id="1725" name="Group 1725"/>
          <p:cNvGrpSpPr/>
          <p:nvPr/>
        </p:nvGrpSpPr>
        <p:grpSpPr>
          <a:xfrm>
            <a:off x="3190999" y="1863069"/>
            <a:ext cx="6776326" cy="4101355"/>
            <a:chOff x="0" y="0"/>
            <a:chExt cx="6776324" cy="4101354"/>
          </a:xfrm>
        </p:grpSpPr>
        <p:sp>
          <p:nvSpPr>
            <p:cNvPr id="1701" name="Shape 1701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2" name="Shape 1702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3" name="Shape 1703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4" name="Shape 1704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5" name="Shape 1705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6" name="Shape 1706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708" name="Shape 1708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711" name="Shape 1711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8" name="Shape 1718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0" name="Shape 1720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722" name="Shape 1722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724" name="Shape 1724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1726" name="Shape 1726"/>
          <p:cNvSpPr/>
          <p:nvPr/>
        </p:nvSpPr>
        <p:spPr>
          <a:xfrm>
            <a:off x="376650" y="6967829"/>
            <a:ext cx="3872400" cy="2217802"/>
          </a:xfrm>
          <a:prstGeom prst="rect">
            <a:avLst/>
          </a:prstGeom>
          <a:solidFill>
            <a:srgbClr val="FFE5E0">
              <a:alpha val="59853"/>
            </a:srgbClr>
          </a:solidFill>
          <a:ln w="38100">
            <a:solidFill>
              <a:srgbClr val="BB5C1A">
                <a:alpha val="598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7" name="Shape 1727"/>
          <p:cNvSpPr/>
          <p:nvPr/>
        </p:nvSpPr>
        <p:spPr>
          <a:xfrm>
            <a:off x="280688" y="7396976"/>
            <a:ext cx="4064324" cy="1359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1. (W.A.C.D.</a:t>
            </a:r>
            <a:r>
              <a:rPr b="1"/>
              <a:t>out</a:t>
            </a:r>
            <a:r>
              <a:t>) 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2. (W.B.</a:t>
            </a:r>
            <a:r>
              <a:rPr b="1"/>
              <a:t>in</a:t>
            </a:r>
            <a:r>
              <a:t>+.</a:t>
            </a:r>
            <a:r>
              <a:rPr b="1"/>
              <a:t>out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                                            Mechanisms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xfrm>
            <a:off x="787400" y="2328995"/>
            <a:ext cx="11430000" cy="6293278"/>
          </a:xfrm>
          <a:prstGeom prst="rect">
            <a:avLst/>
          </a:prstGeom>
        </p:spPr>
        <p:txBody>
          <a:bodyPr/>
          <a:lstStyle/>
          <a:p>
            <a:pPr/>
            <a:r>
              <a:t>Objectives:  Network-wide</a:t>
            </a:r>
          </a:p>
          <a:p>
            <a:pPr lvl="1"/>
            <a:r>
              <a:t>Prefer traffic go through AT&amp;T over Sprint</a:t>
            </a:r>
          </a:p>
          <a:p>
            <a:pPr lvl="1"/>
            <a:r>
              <a:t>Don’t use our network as transit between A and B</a:t>
            </a:r>
          </a:p>
          <a:p>
            <a:pPr lvl="1"/>
            <a:r>
              <a:t>Traffic must stay within national boundaries</a:t>
            </a:r>
          </a:p>
          <a:p>
            <a:pPr lvl="1"/>
            <a:r>
              <a:t>Adhere to policies even when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failures</a:t>
            </a:r>
            <a:r>
              <a:t> occur</a:t>
            </a:r>
          </a:p>
        </p:txBody>
      </p:sp>
      <p:sp>
        <p:nvSpPr>
          <p:cNvPr id="114" name="Shape 114"/>
          <p:cNvSpPr/>
          <p:nvPr/>
        </p:nvSpPr>
        <p:spPr>
          <a:xfrm>
            <a:off x="3656893" y="884509"/>
            <a:ext cx="51818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" name="Shape 115"/>
          <p:cNvSpPr/>
          <p:nvPr/>
        </p:nvSpPr>
        <p:spPr>
          <a:xfrm>
            <a:off x="5733771" y="355149"/>
            <a:ext cx="82605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GAP</a:t>
            </a:r>
          </a:p>
        </p:txBody>
      </p:sp>
      <p:pic>
        <p:nvPicPr>
          <p:cNvPr id="116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9184" y="2226533"/>
            <a:ext cx="3153039" cy="314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0" name="Group 1750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1732" name="Shape 1732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739" name="Group 1739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737" name="Shape 1737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738" name="Shape 1738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740" name="Shape 1740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746" name="Shape 1746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1772" name="Group 1772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1751" name="Shape 1751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757" name="Group 1757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755" name="Shape 1755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756" name="Shape 1756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758" name="Shape 1758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2" name="Shape 1762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763" name="Shape 1763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765" name="Shape 1765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766" name="Connector 1766"/>
            <p:cNvCxnSpPr>
              <a:stCxn id="1753" idx="0"/>
              <a:endCxn id="1754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767" name="Shape 1767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1803" name="Shape 1803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804" name="Shape 1804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1773" name="Shape 1773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grpSp>
        <p:nvGrpSpPr>
          <p:cNvPr id="1798" name="Group 1798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1774" name="Shape 1774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75" name="Shape 1775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76" name="Shape 1776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77" name="Shape 1777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78" name="Shape 1778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79" name="Shape 1779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782" name="Shape 1782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783" name="Shape 1783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784" name="Shape 1784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5" name="Shape 1785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6" name="Shape 1786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7" name="Shape 1787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9" name="Shape 1789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1" name="Shape 1791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3" name="Shape 1793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1799" name="Shape 17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grpSp>
        <p:nvGrpSpPr>
          <p:cNvPr id="1802" name="Group 1802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1800" name="Shape 1800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Shape 18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1807" name="Shape 18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26" name="Group 1826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1808" name="Shape 1808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09" name="Shape 1809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10" name="Shape 1810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815" name="Group 1815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813" name="Shape 1813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814" name="Shape 1814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816" name="Shape 1816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21" name="Shape 1821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822" name="Shape 1822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823" name="Shape 1823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824" name="Shape 1824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1848" name="Group 1848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1827" name="Shape 1827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833" name="Group 1833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831" name="Shape 1831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832" name="Shape 1832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834" name="Shape 1834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35" name="Shape 1835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839" name="Shape 1839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840" name="Shape 1840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841" name="Shape 1841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842" name="Connector 1842"/>
            <p:cNvCxnSpPr>
              <a:stCxn id="1829" idx="0"/>
              <a:endCxn id="1830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843" name="Shape 1843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45" name="Shape 1845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881" name="Shape 1881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1849" name="Shape 1849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1850" name="Shape 1850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1851" name="Shape 1851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876" name="Group 1876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1852" name="Shape 1852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3" name="Shape 1853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4" name="Shape 1854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5" name="Shape 1855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6" name="Shape 1856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57" name="Shape 1857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859" name="Shape 1859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862" name="Shape 1862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3" name="Shape 1863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6" name="Shape 1866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868" name="Shape 1868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9" name="Shape 1869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71" name="Shape 1871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1879" name="Group 1879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1877" name="Shape 1877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Shape 18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1884" name="Shape 188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03" name="Group 1903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1885" name="Shape 1885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86" name="Shape 1886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87" name="Shape 1887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88" name="Shape 1888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892" name="Group 1892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890" name="Shape 1890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891" name="Shape 1891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893" name="Shape 1893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94" name="Shape 1894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95" name="Shape 1895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900" name="Shape 1900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901" name="Shape 1901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1925" name="Group 1925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1904" name="Shape 1904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910" name="Group 1910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908" name="Shape 1908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909" name="Shape 1909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911" name="Shape 1911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13" name="Shape 1913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14" name="Shape 1914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918" name="Shape 1918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919" name="Connector 1919"/>
            <p:cNvCxnSpPr>
              <a:stCxn id="1906" idx="0"/>
              <a:endCxn id="1907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920" name="Shape 1920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1926" name="Shape 1926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1927" name="Shape 1927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1928" name="Shape 1928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29" name="Shape 1929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30" name="Shape 1930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grpSp>
        <p:nvGrpSpPr>
          <p:cNvPr id="1955" name="Group 1955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1931" name="Shape 1931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32" name="Shape 1932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33" name="Shape 1933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34" name="Shape 1934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35" name="Shape 1935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941" name="Shape 1941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2" name="Shape 1942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5" name="Shape 1945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6" name="Shape 1946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947" name="Shape 1947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8" name="Shape 1948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9" name="Shape 1949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0" name="Shape 1950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1958" name="Group 1958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1956" name="Shape 1956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1963" name="Shape 19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82" name="Group 1982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1964" name="Shape 1964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65" name="Shape 1965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66" name="Shape 1966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67" name="Shape 1967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971" name="Group 1971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969" name="Shape 1969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970" name="Shape 1970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972" name="Shape 1972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73" name="Shape 1973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74" name="Shape 1974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75" name="Shape 1975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76" name="Shape 1976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004" name="Group 2004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1983" name="Shape 1983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84" name="Shape 1984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989" name="Group 1989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987" name="Shape 1987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988" name="Shape 1988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990" name="Shape 1990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3" name="Shape 1993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94" name="Shape 1994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995" name="Shape 1995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996" name="Shape 1996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997" name="Shape 1997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998" name="Connector 1998"/>
            <p:cNvCxnSpPr>
              <a:stCxn id="1985" idx="0"/>
              <a:endCxn id="1986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999" name="Shape 1999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005" name="Shape 2005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006" name="Shape 2006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007" name="Shape 2007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08" name="Shape 2008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09" name="Shape 2009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010" name="Shape 2010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011" name="Shape 2011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034" name="Group 2034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012" name="Shape 2012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13" name="Shape 2013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14" name="Shape 2014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15" name="Shape 2015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16" name="Shape 2016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019" name="Shape 2019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026" name="Shape 2026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27" name="Shape 2027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28" name="Shape 2028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29" name="Shape 2029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30" name="Shape 2030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032" name="Shape 2032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037" name="Group 2037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035" name="Shape 2035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  <p:sp>
        <p:nvSpPr>
          <p:cNvPr id="2038" name="Shape 2038"/>
          <p:cNvSpPr/>
          <p:nvPr/>
        </p:nvSpPr>
        <p:spPr>
          <a:xfrm>
            <a:off x="5434725" y="3861193"/>
            <a:ext cx="233236" cy="25624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39" name="Shape 2039"/>
          <p:cNvSpPr/>
          <p:nvPr/>
        </p:nvSpPr>
        <p:spPr>
          <a:xfrm>
            <a:off x="4207953" y="4148466"/>
            <a:ext cx="233236" cy="25624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044" name="Shape 20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63" name="Group 2063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045" name="Shape 2045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052" name="Group 2052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050" name="Shape 2050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051" name="Shape 2051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053" name="Shape 2053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54" name="Shape 2054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58" name="Shape 2058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059" name="Shape 2059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085" name="Group 2085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064" name="Shape 2064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065" name="Shape 2065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066" name="Shape 2066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067" name="Shape 2067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070" name="Group 2070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068" name="Shape 2068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069" name="Shape 2069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071" name="Shape 2071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2" name="Shape 2072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077" name="Shape 2077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078" name="Shape 2078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079" name="Connector 2079"/>
            <p:cNvCxnSpPr>
              <a:stCxn id="2066" idx="0"/>
              <a:endCxn id="2067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080" name="Shape 2080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086" name="Shape 2086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087" name="Shape 2087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088" name="Shape 2088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089" name="Shape 2089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090" name="Shape 2090"/>
          <p:cNvSpPr/>
          <p:nvPr/>
        </p:nvSpPr>
        <p:spPr>
          <a:xfrm>
            <a:off x="10845072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2091" name="Shape 2091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92" name="Shape 2092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93" name="Shape 2093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94" name="Shape 2094"/>
          <p:cNvSpPr/>
          <p:nvPr/>
        </p:nvSpPr>
        <p:spPr>
          <a:xfrm>
            <a:off x="11282091" y="53198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117" name="Group 2117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095" name="Shape 2095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6" name="Shape 2096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7" name="Shape 2097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8" name="Shape 2098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9" name="Shape 2099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00" name="Shape 2100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102" name="Shape 2102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103" name="Shape 2103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104" name="Shape 2104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105" name="Shape 2105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06" name="Shape 2106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07" name="Shape 2107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08" name="Shape 2108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109" name="Shape 2109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0" name="Shape 2110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2" name="Shape 2112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3" name="Shape 2113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114" name="Shape 2114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115" name="Shape 2115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116" name="Shape 2116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120" name="Group 2120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118" name="Shape 2118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19" name="Shape 2119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  <p:sp>
        <p:nvSpPr>
          <p:cNvPr id="2121" name="Shape 2121"/>
          <p:cNvSpPr/>
          <p:nvPr/>
        </p:nvSpPr>
        <p:spPr>
          <a:xfrm>
            <a:off x="2130461" y="3903836"/>
            <a:ext cx="233235" cy="25624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22" name="Shape 2122"/>
          <p:cNvSpPr/>
          <p:nvPr/>
        </p:nvSpPr>
        <p:spPr>
          <a:xfrm>
            <a:off x="4207953" y="4148466"/>
            <a:ext cx="233236" cy="25624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Shape 2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127" name="Shape 21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46" name="Group 2146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128" name="Shape 2128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130" name="Shape 2130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132" name="Shape 2132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135" name="Group 2135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133" name="Shape 2133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134" name="Shape 2134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136" name="Shape 2136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7" name="Shape 2137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8" name="Shape 2138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9" name="Shape 2139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40" name="Shape 2140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41" name="Shape 2141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168" name="Group 2168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147" name="Shape 2147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153" name="Group 2153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151" name="Shape 2151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152" name="Shape 2152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154" name="Shape 2154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55" name="Shape 2155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56" name="Shape 2156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57" name="Shape 2157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58" name="Shape 2158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160" name="Shape 2160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161" name="Shape 2161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162" name="Connector 2162"/>
            <p:cNvCxnSpPr>
              <a:stCxn id="2149" idx="0"/>
              <a:endCxn id="2150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163" name="Shape 2163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67" name="Shape 2167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169" name="Shape 2169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170" name="Shape 2170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171" name="Shape 2171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172" name="Shape 2172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173" name="Shape 2173"/>
          <p:cNvSpPr/>
          <p:nvPr/>
        </p:nvSpPr>
        <p:spPr>
          <a:xfrm>
            <a:off x="10845072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2174" name="Shape 2174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75" name="Shape 2175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76" name="Shape 2176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77" name="Shape 2177"/>
          <p:cNvSpPr/>
          <p:nvPr/>
        </p:nvSpPr>
        <p:spPr>
          <a:xfrm>
            <a:off x="11282091" y="53198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78" name="Shape 2178"/>
          <p:cNvSpPr/>
          <p:nvPr/>
        </p:nvSpPr>
        <p:spPr>
          <a:xfrm>
            <a:off x="11282090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181" name="Group 2181"/>
          <p:cNvGrpSpPr/>
          <p:nvPr/>
        </p:nvGrpSpPr>
        <p:grpSpPr>
          <a:xfrm>
            <a:off x="10810199" y="6962819"/>
            <a:ext cx="943784" cy="887008"/>
            <a:chOff x="0" y="0"/>
            <a:chExt cx="943782" cy="887006"/>
          </a:xfrm>
        </p:grpSpPr>
        <p:sp>
          <p:nvSpPr>
            <p:cNvPr id="2179" name="Shape 2179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180" name="Shape 2180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</p:grpSp>
      <p:grpSp>
        <p:nvGrpSpPr>
          <p:cNvPr id="2206" name="Group 2206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182" name="Shape 2182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3" name="Shape 2183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4" name="Shape 2184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5" name="Shape 2185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6" name="Shape 2186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87" name="Shape 2187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88" name="Shape 2188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189" name="Shape 2189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190" name="Shape 2190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191" name="Shape 2191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192" name="Shape 2192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93" name="Shape 2193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94" name="Shape 2194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95" name="Shape 2195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96" name="Shape 2196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97" name="Shape 2197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198" name="Shape 2198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99" name="Shape 2199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00" name="Shape 2200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01" name="Shape 2201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02" name="Shape 2202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203" name="Shape 2203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204" name="Shape 2204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205" name="Shape 2205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209" name="Group 2209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207" name="Shape 2207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08" name="Shape 2208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  <p:sp>
        <p:nvSpPr>
          <p:cNvPr id="2210" name="Shape 2210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215" name="Shape 22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34" name="Group 2234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216" name="Shape 2216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218" name="Shape 2218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219" name="Shape 2219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223" name="Group 2223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221" name="Shape 2221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222" name="Shape 2222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224" name="Shape 2224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8" name="Shape 2228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9" name="Shape 2229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230" name="Shape 2230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231" name="Shape 2231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232" name="Shape 2232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256" name="Group 2256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235" name="Shape 2235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236" name="Shape 2236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237" name="Shape 2237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238" name="Shape 2238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241" name="Group 2241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239" name="Shape 2239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240" name="Shape 2240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242" name="Shape 2242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43" name="Shape 2243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44" name="Shape 2244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45" name="Shape 2245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46" name="Shape 2246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247" name="Shape 2247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248" name="Shape 2248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249" name="Shape 2249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250" name="Connector 2250"/>
            <p:cNvCxnSpPr>
              <a:stCxn id="2237" idx="0"/>
              <a:endCxn id="2238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251" name="Shape 2251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302" name="Shape 2302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253" name="Shape 2253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303" name="Shape 2303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255" name="Shape 2255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257" name="Shape 2257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258" name="Shape 2258"/>
          <p:cNvSpPr/>
          <p:nvPr/>
        </p:nvSpPr>
        <p:spPr>
          <a:xfrm>
            <a:off x="10243916" y="2185274"/>
            <a:ext cx="874038" cy="7929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2259" name="Shape 2259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260" name="Shape 2260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261" name="Shape 2261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262" name="Shape 2262"/>
          <p:cNvSpPr/>
          <p:nvPr/>
        </p:nvSpPr>
        <p:spPr>
          <a:xfrm>
            <a:off x="10845072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2263" name="Shape 2263"/>
          <p:cNvSpPr/>
          <p:nvPr/>
        </p:nvSpPr>
        <p:spPr>
          <a:xfrm>
            <a:off x="10245969" y="1787670"/>
            <a:ext cx="228400" cy="4322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64" name="Shape 2264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65" name="Shape 2265"/>
          <p:cNvSpPr/>
          <p:nvPr/>
        </p:nvSpPr>
        <p:spPr>
          <a:xfrm>
            <a:off x="10880969" y="2930670"/>
            <a:ext cx="228400" cy="4322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66" name="Shape 2266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67" name="Shape 2267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68" name="Shape 2268"/>
          <p:cNvSpPr/>
          <p:nvPr/>
        </p:nvSpPr>
        <p:spPr>
          <a:xfrm>
            <a:off x="11282091" y="53198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69" name="Shape 2269"/>
          <p:cNvSpPr/>
          <p:nvPr/>
        </p:nvSpPr>
        <p:spPr>
          <a:xfrm>
            <a:off x="11282090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272" name="Group 2272"/>
          <p:cNvGrpSpPr/>
          <p:nvPr/>
        </p:nvGrpSpPr>
        <p:grpSpPr>
          <a:xfrm>
            <a:off x="10810199" y="6962819"/>
            <a:ext cx="943784" cy="887008"/>
            <a:chOff x="0" y="0"/>
            <a:chExt cx="943782" cy="887006"/>
          </a:xfrm>
        </p:grpSpPr>
        <p:sp>
          <p:nvSpPr>
            <p:cNvPr id="2270" name="Shape 2270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</p:grpSp>
      <p:grpSp>
        <p:nvGrpSpPr>
          <p:cNvPr id="2297" name="Group 2297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273" name="Shape 2273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4" name="Shape 2274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5" name="Shape 2275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6" name="Shape 2276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7" name="Shape 2277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78" name="Shape 2278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79" name="Shape 2279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280" name="Shape 2280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281" name="Shape 2281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282" name="Shape 2282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283" name="Shape 2283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84" name="Shape 2284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85" name="Shape 2285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86" name="Shape 2286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87" name="Shape 2287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88" name="Shape 2288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289" name="Shape 2289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90" name="Shape 2290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91" name="Shape 2291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92" name="Shape 2292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93" name="Shape 2293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294" name="Shape 2294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295" name="Shape 2295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296" name="Shape 2296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300" name="Group 2300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298" name="Shape 2298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99" name="Shape 2299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  <p:sp>
        <p:nvSpPr>
          <p:cNvPr id="2301" name="Shape 2301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306" name="Shape 23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5" name="Group 2325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307" name="Shape 2307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308" name="Shape 2308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309" name="Shape 2309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310" name="Shape 2310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314" name="Group 2314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312" name="Shape 2312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313" name="Shape 2313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315" name="Shape 2315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322" name="Shape 2322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324" name="Shape 2324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347" name="Group 2347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326" name="Shape 2326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332" name="Group 2332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330" name="Shape 2330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331" name="Shape 2331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333" name="Shape 2333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36" name="Shape 2336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37" name="Shape 2337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338" name="Shape 2338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339" name="Shape 2339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341" name="Connector 2341"/>
            <p:cNvCxnSpPr>
              <a:stCxn id="2328" idx="0"/>
              <a:endCxn id="2329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342" name="Shape 2342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426" name="Shape 2426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344" name="Shape 2344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427" name="Shape 2427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346" name="Shape 2346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348" name="Shape 2348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349" name="Shape 2349"/>
          <p:cNvSpPr/>
          <p:nvPr/>
        </p:nvSpPr>
        <p:spPr>
          <a:xfrm>
            <a:off x="7675271" y="2185274"/>
            <a:ext cx="874038" cy="7929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(W,1,1)</a:t>
            </a:r>
          </a:p>
        </p:txBody>
      </p:sp>
      <p:sp>
        <p:nvSpPr>
          <p:cNvPr id="2350" name="Shape 2350"/>
          <p:cNvSpPr/>
          <p:nvPr/>
        </p:nvSpPr>
        <p:spPr>
          <a:xfrm>
            <a:off x="8959138" y="2185274"/>
            <a:ext cx="874038" cy="7929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2351" name="Shape 2351"/>
          <p:cNvSpPr/>
          <p:nvPr/>
        </p:nvSpPr>
        <p:spPr>
          <a:xfrm>
            <a:off x="10243916" y="2185274"/>
            <a:ext cx="874038" cy="7929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2352" name="Shape 2352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353" name="Shape 2353"/>
          <p:cNvSpPr/>
          <p:nvPr/>
        </p:nvSpPr>
        <p:spPr>
          <a:xfrm>
            <a:off x="7009910" y="333192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 -,2)</a:t>
            </a:r>
          </a:p>
        </p:txBody>
      </p:sp>
      <p:sp>
        <p:nvSpPr>
          <p:cNvPr id="2354" name="Shape 2354"/>
          <p:cNvSpPr/>
          <p:nvPr/>
        </p:nvSpPr>
        <p:spPr>
          <a:xfrm>
            <a:off x="8317204" y="334462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-,2)</a:t>
            </a:r>
          </a:p>
        </p:txBody>
      </p:sp>
      <p:sp>
        <p:nvSpPr>
          <p:cNvPr id="2355" name="Shape 2355"/>
          <p:cNvSpPr/>
          <p:nvPr/>
        </p:nvSpPr>
        <p:spPr>
          <a:xfrm>
            <a:off x="7675271" y="45096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2356" name="Shape 2356"/>
          <p:cNvSpPr/>
          <p:nvPr/>
        </p:nvSpPr>
        <p:spPr>
          <a:xfrm>
            <a:off x="9512744" y="333192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2357" name="Shape 2357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358" name="Shape 2358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359" name="Shape 2359"/>
          <p:cNvSpPr/>
          <p:nvPr/>
        </p:nvSpPr>
        <p:spPr>
          <a:xfrm>
            <a:off x="9512744" y="452239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 -,2)</a:t>
            </a:r>
          </a:p>
        </p:txBody>
      </p:sp>
      <p:sp>
        <p:nvSpPr>
          <p:cNvPr id="2360" name="Shape 2360"/>
          <p:cNvSpPr/>
          <p:nvPr/>
        </p:nvSpPr>
        <p:spPr>
          <a:xfrm>
            <a:off x="10845072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2361" name="Shape 2361"/>
          <p:cNvSpPr/>
          <p:nvPr/>
        </p:nvSpPr>
        <p:spPr>
          <a:xfrm>
            <a:off x="9516471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2362" name="Shape 2362"/>
          <p:cNvSpPr/>
          <p:nvPr/>
        </p:nvSpPr>
        <p:spPr>
          <a:xfrm>
            <a:off x="10157759" y="8017250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2363" name="Shape 2363"/>
          <p:cNvSpPr/>
          <p:nvPr/>
        </p:nvSpPr>
        <p:spPr>
          <a:xfrm flipH="1">
            <a:off x="8241352" y="1454813"/>
            <a:ext cx="1304043" cy="7433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64" name="Shape 2364"/>
          <p:cNvSpPr/>
          <p:nvPr/>
        </p:nvSpPr>
        <p:spPr>
          <a:xfrm flipH="1">
            <a:off x="9538298" y="1768663"/>
            <a:ext cx="163252" cy="4675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65" name="Shape 2365"/>
          <p:cNvSpPr/>
          <p:nvPr/>
        </p:nvSpPr>
        <p:spPr>
          <a:xfrm>
            <a:off x="10245969" y="1787670"/>
            <a:ext cx="228400" cy="4322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66" name="Shape 2366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67" name="Shape 2367"/>
          <p:cNvSpPr/>
          <p:nvPr/>
        </p:nvSpPr>
        <p:spPr>
          <a:xfrm>
            <a:off x="10880969" y="2930670"/>
            <a:ext cx="228400" cy="4322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68" name="Shape 2368"/>
          <p:cNvSpPr/>
          <p:nvPr/>
        </p:nvSpPr>
        <p:spPr>
          <a:xfrm>
            <a:off x="8313239" y="2933058"/>
            <a:ext cx="212824" cy="4749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69" name="Shape 2369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0" name="Shape 2370"/>
          <p:cNvSpPr/>
          <p:nvPr/>
        </p:nvSpPr>
        <p:spPr>
          <a:xfrm flipH="1">
            <a:off x="7659505" y="2932288"/>
            <a:ext cx="211309" cy="4748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1" name="Shape 2371"/>
          <p:cNvSpPr/>
          <p:nvPr/>
        </p:nvSpPr>
        <p:spPr>
          <a:xfrm flipH="1">
            <a:off x="8252404" y="4074033"/>
            <a:ext cx="272340" cy="4643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2" name="Shape 2372"/>
          <p:cNvSpPr/>
          <p:nvPr/>
        </p:nvSpPr>
        <p:spPr>
          <a:xfrm>
            <a:off x="7664603" y="4083032"/>
            <a:ext cx="228400" cy="4966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3" name="Shape 2373"/>
          <p:cNvSpPr/>
          <p:nvPr/>
        </p:nvSpPr>
        <p:spPr>
          <a:xfrm>
            <a:off x="9592898" y="2935446"/>
            <a:ext cx="244646" cy="4214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4" name="Shape 2374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5" name="Shape 2375"/>
          <p:cNvSpPr/>
          <p:nvPr/>
        </p:nvSpPr>
        <p:spPr>
          <a:xfrm>
            <a:off x="11282091" y="53198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6" name="Shape 2376"/>
          <p:cNvSpPr/>
          <p:nvPr/>
        </p:nvSpPr>
        <p:spPr>
          <a:xfrm>
            <a:off x="11282090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7" name="Shape 2377"/>
          <p:cNvSpPr/>
          <p:nvPr/>
        </p:nvSpPr>
        <p:spPr>
          <a:xfrm>
            <a:off x="8462861" y="5129442"/>
            <a:ext cx="1137768" cy="7091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8" name="Shape 2378"/>
          <p:cNvSpPr/>
          <p:nvPr/>
        </p:nvSpPr>
        <p:spPr>
          <a:xfrm>
            <a:off x="9949763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79" name="Shape 2379"/>
          <p:cNvSpPr/>
          <p:nvPr/>
        </p:nvSpPr>
        <p:spPr>
          <a:xfrm flipH="1" flipV="1">
            <a:off x="8356507" y="5245917"/>
            <a:ext cx="1157980" cy="7419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80" name="Shape 2380"/>
          <p:cNvSpPr/>
          <p:nvPr/>
        </p:nvSpPr>
        <p:spPr>
          <a:xfrm>
            <a:off x="8548344" y="4811232"/>
            <a:ext cx="979495" cy="62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81" name="Shape 2381"/>
          <p:cNvSpPr/>
          <p:nvPr/>
        </p:nvSpPr>
        <p:spPr>
          <a:xfrm flipH="1">
            <a:off x="8570615" y="4992674"/>
            <a:ext cx="9402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82" name="Shape 2382"/>
          <p:cNvSpPr/>
          <p:nvPr/>
        </p:nvSpPr>
        <p:spPr>
          <a:xfrm flipH="1">
            <a:off x="8426348" y="3833908"/>
            <a:ext cx="1112337" cy="7786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83" name="Shape 2383"/>
          <p:cNvSpPr/>
          <p:nvPr/>
        </p:nvSpPr>
        <p:spPr>
          <a:xfrm flipV="1">
            <a:off x="8524558" y="3995362"/>
            <a:ext cx="1074381" cy="7181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84" name="Shape 2384"/>
          <p:cNvSpPr/>
          <p:nvPr/>
        </p:nvSpPr>
        <p:spPr>
          <a:xfrm flipH="1" flipV="1">
            <a:off x="10289729" y="3973095"/>
            <a:ext cx="708424" cy="6482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85" name="Shape 2385"/>
          <p:cNvSpPr/>
          <p:nvPr/>
        </p:nvSpPr>
        <p:spPr>
          <a:xfrm flipH="1">
            <a:off x="10378792" y="4943461"/>
            <a:ext cx="458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86" name="Shape 2386"/>
          <p:cNvSpPr/>
          <p:nvPr/>
        </p:nvSpPr>
        <p:spPr>
          <a:xfrm flipH="1">
            <a:off x="10225257" y="52072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389" name="Group 2389"/>
          <p:cNvGrpSpPr/>
          <p:nvPr/>
        </p:nvGrpSpPr>
        <p:grpSpPr>
          <a:xfrm>
            <a:off x="9477872" y="6962819"/>
            <a:ext cx="943783" cy="887008"/>
            <a:chOff x="0" y="0"/>
            <a:chExt cx="943782" cy="887006"/>
          </a:xfrm>
        </p:grpSpPr>
        <p:sp>
          <p:nvSpPr>
            <p:cNvPr id="2387" name="Shape 2387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388" name="Shape 2388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</p:grpSp>
      <p:grpSp>
        <p:nvGrpSpPr>
          <p:cNvPr id="2392" name="Group 2392"/>
          <p:cNvGrpSpPr/>
          <p:nvPr/>
        </p:nvGrpSpPr>
        <p:grpSpPr>
          <a:xfrm>
            <a:off x="10810199" y="6962819"/>
            <a:ext cx="943784" cy="887008"/>
            <a:chOff x="0" y="0"/>
            <a:chExt cx="943782" cy="887006"/>
          </a:xfrm>
        </p:grpSpPr>
        <p:sp>
          <p:nvSpPr>
            <p:cNvPr id="2390" name="Shape 2390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391" name="Shape 2391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</p:grpSp>
      <p:sp>
        <p:nvSpPr>
          <p:cNvPr id="2393" name="Shape 2393"/>
          <p:cNvSpPr/>
          <p:nvPr/>
        </p:nvSpPr>
        <p:spPr>
          <a:xfrm flipH="1">
            <a:off x="10920261" y="78161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94" name="Shape 2394"/>
          <p:cNvSpPr/>
          <p:nvPr/>
        </p:nvSpPr>
        <p:spPr>
          <a:xfrm>
            <a:off x="10112016" y="78261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95" name="Shape 2395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396" name="Shape 2396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2397" name="Shape 2397"/>
          <p:cNvSpPr/>
          <p:nvPr/>
        </p:nvSpPr>
        <p:spPr>
          <a:xfrm flipH="1" flipV="1">
            <a:off x="7514582" y="4123706"/>
            <a:ext cx="251622" cy="5494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422" name="Group 2422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398" name="Shape 2398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99" name="Shape 2399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0" name="Shape 2400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1" name="Shape 2401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2" name="Shape 2402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3" name="Shape 2403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405" name="Shape 2405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408" name="Shape 2408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09" name="Shape 2409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2" name="Shape 2412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3" name="Shape 2413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414" name="Shape 2414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5" name="Shape 2415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6" name="Shape 2416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7" name="Shape 2417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420" name="Shape 2420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421" name="Shape 2421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425" name="Group 2425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423" name="Shape 2423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Shape 24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430" name="Shape 24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49" name="Group 2449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431" name="Shape 2431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432" name="Shape 2432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433" name="Shape 2433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434" name="Shape 2434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438" name="Group 2438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436" name="Shape 2436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437" name="Shape 2437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439" name="Shape 2439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0" name="Shape 2440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1" name="Shape 2441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2" name="Shape 2442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446" name="Shape 2446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447" name="Shape 2447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471" name="Group 2471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450" name="Shape 2450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452" name="Shape 2452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453" name="Shape 2453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456" name="Group 2456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454" name="Shape 2454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455" name="Shape 2455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457" name="Shape 2457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58" name="Shape 2458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59" name="Shape 2459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60" name="Shape 2460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61" name="Shape 2461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462" name="Shape 2462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463" name="Shape 2463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465" name="Connector 2465"/>
            <p:cNvCxnSpPr>
              <a:stCxn id="2452" idx="0"/>
              <a:endCxn id="2453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466" name="Shape 2466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554" name="Shape 2554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555" name="Shape 2555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472" name="Shape 2472"/>
          <p:cNvSpPr/>
          <p:nvPr/>
        </p:nvSpPr>
        <p:spPr>
          <a:xfrm>
            <a:off x="10638528" y="1218088"/>
            <a:ext cx="1969927" cy="579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3" h="21600" fill="norm" stroke="1" extrusionOk="0">
                <a:moveTo>
                  <a:pt x="11893" y="21600"/>
                </a:moveTo>
                <a:cubicBezTo>
                  <a:pt x="12093" y="20621"/>
                  <a:pt x="12275" y="19641"/>
                  <a:pt x="12441" y="18662"/>
                </a:cubicBezTo>
                <a:cubicBezTo>
                  <a:pt x="12577" y="17857"/>
                  <a:pt x="12700" y="17054"/>
                  <a:pt x="12865" y="16249"/>
                </a:cubicBezTo>
                <a:cubicBezTo>
                  <a:pt x="12929" y="15935"/>
                  <a:pt x="13000" y="15621"/>
                  <a:pt x="13034" y="15307"/>
                </a:cubicBezTo>
                <a:cubicBezTo>
                  <a:pt x="13081" y="14889"/>
                  <a:pt x="13064" y="14469"/>
                  <a:pt x="12862" y="14057"/>
                </a:cubicBezTo>
                <a:cubicBezTo>
                  <a:pt x="12545" y="13412"/>
                  <a:pt x="11801" y="12807"/>
                  <a:pt x="11492" y="12176"/>
                </a:cubicBezTo>
                <a:cubicBezTo>
                  <a:pt x="10923" y="11018"/>
                  <a:pt x="11739" y="9903"/>
                  <a:pt x="13997" y="9006"/>
                </a:cubicBezTo>
                <a:cubicBezTo>
                  <a:pt x="15568" y="8382"/>
                  <a:pt x="17722" y="7965"/>
                  <a:pt x="19187" y="7310"/>
                </a:cubicBezTo>
                <a:cubicBezTo>
                  <a:pt x="21052" y="6475"/>
                  <a:pt x="21600" y="5354"/>
                  <a:pt x="20226" y="4407"/>
                </a:cubicBezTo>
                <a:cubicBezTo>
                  <a:pt x="18246" y="3045"/>
                  <a:pt x="13541" y="2730"/>
                  <a:pt x="9550" y="2192"/>
                </a:cubicBezTo>
                <a:cubicBezTo>
                  <a:pt x="5980" y="1711"/>
                  <a:pt x="2720" y="968"/>
                  <a:pt x="0" y="0"/>
                </a:cubicBezTo>
              </a:path>
            </a:pathLst>
          </a:custGeom>
          <a:ln w="1016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522" name="Group 2522"/>
          <p:cNvGrpSpPr/>
          <p:nvPr/>
        </p:nvGrpSpPr>
        <p:grpSpPr>
          <a:xfrm>
            <a:off x="7009910" y="1076726"/>
            <a:ext cx="5392822" cy="7733472"/>
            <a:chOff x="0" y="0"/>
            <a:chExt cx="5392821" cy="7733470"/>
          </a:xfrm>
        </p:grpSpPr>
        <p:grpSp>
          <p:nvGrpSpPr>
            <p:cNvPr id="2520" name="Group 2520"/>
            <p:cNvGrpSpPr/>
            <p:nvPr/>
          </p:nvGrpSpPr>
          <p:grpSpPr>
            <a:xfrm>
              <a:off x="0" y="0"/>
              <a:ext cx="5392822" cy="7733471"/>
              <a:chOff x="0" y="0"/>
              <a:chExt cx="5392821" cy="7733470"/>
            </a:xfrm>
          </p:grpSpPr>
          <p:sp>
            <p:nvSpPr>
              <p:cNvPr id="2473" name="Shape 2473"/>
              <p:cNvSpPr/>
              <p:nvPr/>
            </p:nvSpPr>
            <p:spPr>
              <a:xfrm>
                <a:off x="2548203" y="0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start</a:t>
                </a:r>
              </a:p>
            </p:txBody>
          </p:sp>
          <p:sp>
            <p:nvSpPr>
              <p:cNvPr id="2474" name="Shape 2474"/>
              <p:cNvSpPr/>
              <p:nvPr/>
            </p:nvSpPr>
            <p:spPr>
              <a:xfrm>
                <a:off x="665360" y="1108548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(W,1,1)</a:t>
                </a:r>
              </a:p>
            </p:txBody>
          </p:sp>
          <p:sp>
            <p:nvSpPr>
              <p:cNvPr id="2475" name="Shape 2475"/>
              <p:cNvSpPr/>
              <p:nvPr/>
            </p:nvSpPr>
            <p:spPr>
              <a:xfrm>
                <a:off x="1949228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(Z,1,1)</a:t>
                </a:r>
              </a:p>
            </p:txBody>
          </p:sp>
          <p:sp>
            <p:nvSpPr>
              <p:cNvPr id="2476" name="Shape 2476"/>
              <p:cNvSpPr/>
              <p:nvPr/>
            </p:nvSpPr>
            <p:spPr>
              <a:xfrm>
                <a:off x="3234006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(Y,1,1)</a:t>
                </a:r>
              </a:p>
            </p:txBody>
          </p:sp>
          <p:sp>
            <p:nvSpPr>
              <p:cNvPr id="2477" name="Shape 2477"/>
              <p:cNvSpPr/>
              <p:nvPr/>
            </p:nvSpPr>
            <p:spPr>
              <a:xfrm>
                <a:off x="4518783" y="112457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(X,1,1)</a:t>
                </a:r>
              </a:p>
            </p:txBody>
          </p:sp>
          <p:sp>
            <p:nvSpPr>
              <p:cNvPr id="2478" name="Shape 2478"/>
              <p:cNvSpPr/>
              <p:nvPr/>
            </p:nvSpPr>
            <p:spPr>
              <a:xfrm>
                <a:off x="0" y="22551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 -,2)</a:t>
                </a:r>
              </a:p>
            </p:txBody>
          </p:sp>
          <p:sp>
            <p:nvSpPr>
              <p:cNvPr id="2479" name="Shape 2479"/>
              <p:cNvSpPr/>
              <p:nvPr/>
            </p:nvSpPr>
            <p:spPr>
              <a:xfrm>
                <a:off x="1307294" y="22678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-,2)</a:t>
                </a:r>
              </a:p>
            </p:txBody>
          </p:sp>
          <p:sp>
            <p:nvSpPr>
              <p:cNvPr id="2480" name="Shape 2480"/>
              <p:cNvSpPr/>
              <p:nvPr/>
            </p:nvSpPr>
            <p:spPr>
              <a:xfrm>
                <a:off x="665360" y="34329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 -,2)</a:t>
                </a:r>
              </a:p>
            </p:txBody>
          </p:sp>
          <p:sp>
            <p:nvSpPr>
              <p:cNvPr id="2481" name="Shape 2481"/>
              <p:cNvSpPr/>
              <p:nvPr/>
            </p:nvSpPr>
            <p:spPr>
              <a:xfrm>
                <a:off x="2502834" y="2255196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(E, -,2)</a:t>
                </a:r>
              </a:p>
            </p:txBody>
          </p:sp>
          <p:sp>
            <p:nvSpPr>
              <p:cNvPr id="2482" name="Shape 2482"/>
              <p:cNvSpPr/>
              <p:nvPr/>
            </p:nvSpPr>
            <p:spPr>
              <a:xfrm>
                <a:off x="3835162" y="2242615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(D,2,2)</a:t>
                </a:r>
              </a:p>
            </p:txBody>
          </p:sp>
          <p:sp>
            <p:nvSpPr>
              <p:cNvPr id="2483" name="Shape 2483"/>
              <p:cNvSpPr/>
              <p:nvPr/>
            </p:nvSpPr>
            <p:spPr>
              <a:xfrm>
                <a:off x="3835162" y="3445667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(C,3,2)</a:t>
                </a:r>
              </a:p>
            </p:txBody>
          </p:sp>
          <p:sp>
            <p:nvSpPr>
              <p:cNvPr id="2484" name="Shape 2484"/>
              <p:cNvSpPr/>
              <p:nvPr/>
            </p:nvSpPr>
            <p:spPr>
              <a:xfrm>
                <a:off x="2502834" y="34456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 -,2)</a:t>
                </a:r>
              </a:p>
            </p:txBody>
          </p:sp>
          <p:sp>
            <p:nvSpPr>
              <p:cNvPr id="2485" name="Shape 2485"/>
              <p:cNvSpPr/>
              <p:nvPr/>
            </p:nvSpPr>
            <p:spPr>
              <a:xfrm>
                <a:off x="3835162" y="462331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(A,4,2)</a:t>
                </a:r>
              </a:p>
            </p:txBody>
          </p:sp>
          <p:sp>
            <p:nvSpPr>
              <p:cNvPr id="2486" name="Shape 2486"/>
              <p:cNvSpPr/>
              <p:nvPr/>
            </p:nvSpPr>
            <p:spPr>
              <a:xfrm>
                <a:off x="2506560" y="4623319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-,3)</a:t>
                </a:r>
              </a:p>
            </p:txBody>
          </p:sp>
          <p:sp>
            <p:nvSpPr>
              <p:cNvPr id="2487" name="Shape 2487"/>
              <p:cNvSpPr/>
              <p:nvPr/>
            </p:nvSpPr>
            <p:spPr>
              <a:xfrm>
                <a:off x="3147849" y="6940523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end</a:t>
                </a:r>
              </a:p>
            </p:txBody>
          </p:sp>
          <p:sp>
            <p:nvSpPr>
              <p:cNvPr id="2488" name="Shape 2488"/>
              <p:cNvSpPr/>
              <p:nvPr/>
            </p:nvSpPr>
            <p:spPr>
              <a:xfrm flipH="1">
                <a:off x="1231442" y="378086"/>
                <a:ext cx="1304043" cy="7433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89" name="Shape 2489"/>
              <p:cNvSpPr/>
              <p:nvPr/>
            </p:nvSpPr>
            <p:spPr>
              <a:xfrm flipH="1">
                <a:off x="2528388" y="691937"/>
                <a:ext cx="163252" cy="4675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0" name="Shape 2490"/>
              <p:cNvSpPr/>
              <p:nvPr/>
            </p:nvSpPr>
            <p:spPr>
              <a:xfrm>
                <a:off x="3236059" y="710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1" name="Shape 2491"/>
              <p:cNvSpPr/>
              <p:nvPr/>
            </p:nvSpPr>
            <p:spPr>
              <a:xfrm>
                <a:off x="3418818" y="341434"/>
                <a:ext cx="1284001" cy="8311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2" name="Shape 2492"/>
              <p:cNvSpPr/>
              <p:nvPr/>
            </p:nvSpPr>
            <p:spPr>
              <a:xfrm>
                <a:off x="3871059" y="1853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3" name="Shape 2493"/>
              <p:cNvSpPr/>
              <p:nvPr/>
            </p:nvSpPr>
            <p:spPr>
              <a:xfrm>
                <a:off x="1303329" y="1856332"/>
                <a:ext cx="212824" cy="4749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4" name="Shape 2494"/>
              <p:cNvSpPr/>
              <p:nvPr/>
            </p:nvSpPr>
            <p:spPr>
              <a:xfrm flipH="1">
                <a:off x="4458627" y="1826404"/>
                <a:ext cx="211309" cy="4748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5" name="Shape 2495"/>
              <p:cNvSpPr/>
              <p:nvPr/>
            </p:nvSpPr>
            <p:spPr>
              <a:xfrm flipH="1">
                <a:off x="649595" y="1855561"/>
                <a:ext cx="211309" cy="4748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6" name="Shape 2496"/>
              <p:cNvSpPr/>
              <p:nvPr/>
            </p:nvSpPr>
            <p:spPr>
              <a:xfrm flipH="1">
                <a:off x="1242494" y="2997306"/>
                <a:ext cx="272340" cy="4643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7" name="Shape 2497"/>
              <p:cNvSpPr/>
              <p:nvPr/>
            </p:nvSpPr>
            <p:spPr>
              <a:xfrm>
                <a:off x="654693" y="3006305"/>
                <a:ext cx="228400" cy="49669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8" name="Shape 2498"/>
              <p:cNvSpPr/>
              <p:nvPr/>
            </p:nvSpPr>
            <p:spPr>
              <a:xfrm>
                <a:off x="2582988" y="1858720"/>
                <a:ext cx="244646" cy="421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499" name="Shape 2499"/>
              <p:cNvSpPr/>
              <p:nvPr/>
            </p:nvSpPr>
            <p:spPr>
              <a:xfrm>
                <a:off x="4272180" y="3046733"/>
                <a:ext cx="1" cy="4105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0" name="Shape 2500"/>
              <p:cNvSpPr/>
              <p:nvPr/>
            </p:nvSpPr>
            <p:spPr>
              <a:xfrm>
                <a:off x="4272180" y="4243079"/>
                <a:ext cx="1" cy="386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1" name="Shape 2501"/>
              <p:cNvSpPr/>
              <p:nvPr/>
            </p:nvSpPr>
            <p:spPr>
              <a:xfrm>
                <a:off x="4272180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2" name="Shape 2502"/>
              <p:cNvSpPr/>
              <p:nvPr/>
            </p:nvSpPr>
            <p:spPr>
              <a:xfrm>
                <a:off x="1452951" y="4052716"/>
                <a:ext cx="1137768" cy="7091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3" name="Shape 2503"/>
              <p:cNvSpPr/>
              <p:nvPr/>
            </p:nvSpPr>
            <p:spPr>
              <a:xfrm>
                <a:off x="2939853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4" name="Shape 2504"/>
              <p:cNvSpPr/>
              <p:nvPr/>
            </p:nvSpPr>
            <p:spPr>
              <a:xfrm flipH="1" flipV="1">
                <a:off x="1346597" y="4169191"/>
                <a:ext cx="1157980" cy="7419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5" name="Shape 2505"/>
              <p:cNvSpPr/>
              <p:nvPr/>
            </p:nvSpPr>
            <p:spPr>
              <a:xfrm>
                <a:off x="1538434" y="3734506"/>
                <a:ext cx="979495" cy="62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6" name="Shape 2506"/>
              <p:cNvSpPr/>
              <p:nvPr/>
            </p:nvSpPr>
            <p:spPr>
              <a:xfrm flipH="1">
                <a:off x="1560705" y="3915948"/>
                <a:ext cx="94024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7" name="Shape 2507"/>
              <p:cNvSpPr/>
              <p:nvPr/>
            </p:nvSpPr>
            <p:spPr>
              <a:xfrm flipH="1">
                <a:off x="1416438" y="2757181"/>
                <a:ext cx="1112337" cy="7786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8" name="Shape 2508"/>
              <p:cNvSpPr/>
              <p:nvPr/>
            </p:nvSpPr>
            <p:spPr>
              <a:xfrm flipV="1">
                <a:off x="1514648" y="2918635"/>
                <a:ext cx="1074381" cy="71814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09" name="Shape 2509"/>
              <p:cNvSpPr/>
              <p:nvPr/>
            </p:nvSpPr>
            <p:spPr>
              <a:xfrm flipH="1" flipV="1">
                <a:off x="3279819" y="2896369"/>
                <a:ext cx="708424" cy="6482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10" name="Shape 2510"/>
              <p:cNvSpPr/>
              <p:nvPr/>
            </p:nvSpPr>
            <p:spPr>
              <a:xfrm flipH="1">
                <a:off x="3368882" y="3866735"/>
                <a:ext cx="45858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11" name="Shape 2511"/>
              <p:cNvSpPr/>
              <p:nvPr/>
            </p:nvSpPr>
            <p:spPr>
              <a:xfrm flipH="1">
                <a:off x="3215347" y="4130567"/>
                <a:ext cx="763583" cy="5683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2514" name="Group 2514"/>
              <p:cNvGrpSpPr/>
              <p:nvPr/>
            </p:nvGrpSpPr>
            <p:grpSpPr>
              <a:xfrm>
                <a:off x="2467962" y="5886092"/>
                <a:ext cx="943783" cy="887008"/>
                <a:chOff x="0" y="0"/>
                <a:chExt cx="943782" cy="887006"/>
              </a:xfrm>
            </p:grpSpPr>
            <p:sp>
              <p:nvSpPr>
                <p:cNvPr id="2512" name="Shape 2512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513" name="Shape 2513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 -, 4)</a:t>
                  </a:r>
                </a:p>
              </p:txBody>
            </p:sp>
          </p:grpSp>
          <p:grpSp>
            <p:nvGrpSpPr>
              <p:cNvPr id="2517" name="Group 2517"/>
              <p:cNvGrpSpPr/>
              <p:nvPr/>
            </p:nvGrpSpPr>
            <p:grpSpPr>
              <a:xfrm>
                <a:off x="3800289" y="5886092"/>
                <a:ext cx="943784" cy="887008"/>
                <a:chOff x="0" y="0"/>
                <a:chExt cx="943782" cy="887006"/>
              </a:xfrm>
            </p:grpSpPr>
            <p:sp>
              <p:nvSpPr>
                <p:cNvPr id="2515" name="Shape 2515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516" name="Shape 2516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(W,5, -)</a:t>
                  </a:r>
                </a:p>
              </p:txBody>
            </p:sp>
          </p:grpSp>
          <p:sp>
            <p:nvSpPr>
              <p:cNvPr id="2518" name="Shape 2518"/>
              <p:cNvSpPr/>
              <p:nvPr/>
            </p:nvSpPr>
            <p:spPr>
              <a:xfrm flipH="1">
                <a:off x="3910351" y="6739447"/>
                <a:ext cx="169746" cy="3170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19" name="Shape 2519"/>
              <p:cNvSpPr/>
              <p:nvPr/>
            </p:nvSpPr>
            <p:spPr>
              <a:xfrm>
                <a:off x="3102106" y="6749466"/>
                <a:ext cx="175096" cy="296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521" name="Shape 2521"/>
            <p:cNvSpPr/>
            <p:nvPr/>
          </p:nvSpPr>
          <p:spPr>
            <a:xfrm flipH="1" flipV="1">
              <a:off x="504672" y="3046980"/>
              <a:ext cx="251622" cy="549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523" name="Shape 2523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524" name="Shape 2524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grpSp>
        <p:nvGrpSpPr>
          <p:cNvPr id="2549" name="Group 2549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525" name="Shape 2525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26" name="Shape 2526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27" name="Shape 2527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28" name="Shape 2528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29" name="Shape 2529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0" name="Shape 2530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532" name="Shape 2532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535" name="Shape 2535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6" name="Shape 2536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39" name="Shape 2539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40" name="Shape 2540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541" name="Shape 2541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42" name="Shape 2542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43" name="Shape 2543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44" name="Shape 2544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547" name="Shape 2547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548" name="Shape 2548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2550" name="Shape 2550"/>
          <p:cNvSpPr/>
          <p:nvPr/>
        </p:nvSpPr>
        <p:spPr>
          <a:xfrm>
            <a:off x="1862349" y="3287488"/>
            <a:ext cx="2846701" cy="805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404" fill="norm" stroke="1" extrusionOk="0">
                <a:moveTo>
                  <a:pt x="17039" y="4532"/>
                </a:moveTo>
                <a:cubicBezTo>
                  <a:pt x="17619" y="6525"/>
                  <a:pt x="18278" y="8195"/>
                  <a:pt x="19000" y="9504"/>
                </a:cubicBezTo>
                <a:cubicBezTo>
                  <a:pt x="19550" y="10502"/>
                  <a:pt x="20142" y="11379"/>
                  <a:pt x="20674" y="12470"/>
                </a:cubicBezTo>
                <a:cubicBezTo>
                  <a:pt x="21167" y="13479"/>
                  <a:pt x="21600" y="14819"/>
                  <a:pt x="21594" y="16819"/>
                </a:cubicBezTo>
                <a:cubicBezTo>
                  <a:pt x="21584" y="20073"/>
                  <a:pt x="20666" y="21146"/>
                  <a:pt x="19653" y="21254"/>
                </a:cubicBezTo>
                <a:cubicBezTo>
                  <a:pt x="18550" y="21371"/>
                  <a:pt x="17257" y="21600"/>
                  <a:pt x="15957" y="21065"/>
                </a:cubicBezTo>
                <a:cubicBezTo>
                  <a:pt x="13351" y="19992"/>
                  <a:pt x="10869" y="16713"/>
                  <a:pt x="8555" y="12419"/>
                </a:cubicBezTo>
                <a:cubicBezTo>
                  <a:pt x="7185" y="9876"/>
                  <a:pt x="5869" y="6972"/>
                  <a:pt x="4457" y="4718"/>
                </a:cubicBezTo>
                <a:cubicBezTo>
                  <a:pt x="3039" y="2452"/>
                  <a:pt x="1539" y="865"/>
                  <a:pt x="0" y="0"/>
                </a:cubicBezTo>
              </a:path>
            </a:pathLst>
          </a:custGeom>
          <a:ln w="1016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553" name="Group 2553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551" name="Shape 2551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Shape 25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560" name="Shape 25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79" name="Group 2579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561" name="Shape 2561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562" name="Shape 2562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63" name="Shape 2563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564" name="Shape 2564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565" name="Shape 2565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568" name="Group 2568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566" name="Shape 2566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567" name="Shape 2567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569" name="Shape 2569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4" name="Shape 2574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576" name="Shape 2576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601" name="Group 2601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580" name="Shape 2580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581" name="Shape 2581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82" name="Shape 2582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583" name="Shape 2583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586" name="Group 2586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584" name="Shape 2584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585" name="Shape 2585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587" name="Shape 2587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88" name="Shape 2588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89" name="Shape 2589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90" name="Shape 2590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91" name="Shape 2591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592" name="Shape 2592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593" name="Shape 2593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595" name="Connector 2595"/>
            <p:cNvCxnSpPr>
              <a:stCxn id="2582" idx="0"/>
              <a:endCxn id="2583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596" name="Shape 2596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684" name="Shape 2684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685" name="Shape 2685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602" name="Shape 2602"/>
          <p:cNvSpPr/>
          <p:nvPr/>
        </p:nvSpPr>
        <p:spPr>
          <a:xfrm>
            <a:off x="10638528" y="1218088"/>
            <a:ext cx="1969927" cy="579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3" h="21600" fill="norm" stroke="1" extrusionOk="0">
                <a:moveTo>
                  <a:pt x="11893" y="21600"/>
                </a:moveTo>
                <a:cubicBezTo>
                  <a:pt x="12093" y="20621"/>
                  <a:pt x="12275" y="19641"/>
                  <a:pt x="12441" y="18662"/>
                </a:cubicBezTo>
                <a:cubicBezTo>
                  <a:pt x="12577" y="17857"/>
                  <a:pt x="12700" y="17054"/>
                  <a:pt x="12865" y="16249"/>
                </a:cubicBezTo>
                <a:cubicBezTo>
                  <a:pt x="12929" y="15935"/>
                  <a:pt x="13000" y="15621"/>
                  <a:pt x="13034" y="15307"/>
                </a:cubicBezTo>
                <a:cubicBezTo>
                  <a:pt x="13081" y="14889"/>
                  <a:pt x="13064" y="14469"/>
                  <a:pt x="12862" y="14057"/>
                </a:cubicBezTo>
                <a:cubicBezTo>
                  <a:pt x="12545" y="13412"/>
                  <a:pt x="11801" y="12807"/>
                  <a:pt x="11492" y="12176"/>
                </a:cubicBezTo>
                <a:cubicBezTo>
                  <a:pt x="10923" y="11018"/>
                  <a:pt x="11739" y="9903"/>
                  <a:pt x="13997" y="9006"/>
                </a:cubicBezTo>
                <a:cubicBezTo>
                  <a:pt x="15568" y="8382"/>
                  <a:pt x="17722" y="7965"/>
                  <a:pt x="19187" y="7310"/>
                </a:cubicBezTo>
                <a:cubicBezTo>
                  <a:pt x="21052" y="6475"/>
                  <a:pt x="21600" y="5354"/>
                  <a:pt x="20226" y="4407"/>
                </a:cubicBezTo>
                <a:cubicBezTo>
                  <a:pt x="18246" y="3045"/>
                  <a:pt x="13541" y="2730"/>
                  <a:pt x="9550" y="2192"/>
                </a:cubicBezTo>
                <a:cubicBezTo>
                  <a:pt x="5980" y="1711"/>
                  <a:pt x="2720" y="968"/>
                  <a:pt x="0" y="0"/>
                </a:cubicBezTo>
              </a:path>
            </a:pathLst>
          </a:custGeom>
          <a:ln w="1016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03" name="Shape 2603"/>
          <p:cNvSpPr/>
          <p:nvPr/>
        </p:nvSpPr>
        <p:spPr>
          <a:xfrm>
            <a:off x="610043" y="6421996"/>
            <a:ext cx="7120899" cy="318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60" fill="norm" stroke="1" extrusionOk="0">
                <a:moveTo>
                  <a:pt x="0" y="15077"/>
                </a:moveTo>
                <a:cubicBezTo>
                  <a:pt x="646" y="1911"/>
                  <a:pt x="1630" y="-3165"/>
                  <a:pt x="2538" y="1974"/>
                </a:cubicBezTo>
                <a:cubicBezTo>
                  <a:pt x="3112" y="5223"/>
                  <a:pt x="3618" y="12537"/>
                  <a:pt x="4218" y="13425"/>
                </a:cubicBezTo>
                <a:cubicBezTo>
                  <a:pt x="4898" y="14431"/>
                  <a:pt x="5531" y="6918"/>
                  <a:pt x="6212" y="7142"/>
                </a:cubicBezTo>
                <a:cubicBezTo>
                  <a:pt x="6888" y="7365"/>
                  <a:pt x="7497" y="15180"/>
                  <a:pt x="8174" y="15393"/>
                </a:cubicBezTo>
                <a:cubicBezTo>
                  <a:pt x="8987" y="15648"/>
                  <a:pt x="9725" y="4903"/>
                  <a:pt x="10537" y="6838"/>
                </a:cubicBezTo>
                <a:cubicBezTo>
                  <a:pt x="11182" y="8374"/>
                  <a:pt x="11746" y="18435"/>
                  <a:pt x="12404" y="16648"/>
                </a:cubicBezTo>
                <a:cubicBezTo>
                  <a:pt x="12953" y="15159"/>
                  <a:pt x="13370" y="7132"/>
                  <a:pt x="13907" y="4573"/>
                </a:cubicBezTo>
                <a:cubicBezTo>
                  <a:pt x="14703" y="777"/>
                  <a:pt x="15468" y="11124"/>
                  <a:pt x="16271" y="13999"/>
                </a:cubicBezTo>
                <a:cubicBezTo>
                  <a:pt x="17066" y="16850"/>
                  <a:pt x="17846" y="10353"/>
                  <a:pt x="18639" y="7745"/>
                </a:cubicBezTo>
                <a:cubicBezTo>
                  <a:pt x="19660" y="4384"/>
                  <a:pt x="20713" y="8146"/>
                  <a:pt x="21600" y="18360"/>
                </a:cubicBezTo>
              </a:path>
            </a:pathLst>
          </a:custGeom>
          <a:ln w="1016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653" name="Group 2653"/>
          <p:cNvGrpSpPr/>
          <p:nvPr/>
        </p:nvGrpSpPr>
        <p:grpSpPr>
          <a:xfrm>
            <a:off x="7009910" y="1076726"/>
            <a:ext cx="5392822" cy="7733472"/>
            <a:chOff x="0" y="0"/>
            <a:chExt cx="5392821" cy="7733470"/>
          </a:xfrm>
        </p:grpSpPr>
        <p:grpSp>
          <p:nvGrpSpPr>
            <p:cNvPr id="2651" name="Group 2651"/>
            <p:cNvGrpSpPr/>
            <p:nvPr/>
          </p:nvGrpSpPr>
          <p:grpSpPr>
            <a:xfrm>
              <a:off x="0" y="0"/>
              <a:ext cx="5392822" cy="7733471"/>
              <a:chOff x="0" y="0"/>
              <a:chExt cx="5392821" cy="7733470"/>
            </a:xfrm>
          </p:grpSpPr>
          <p:sp>
            <p:nvSpPr>
              <p:cNvPr id="2604" name="Shape 2604"/>
              <p:cNvSpPr/>
              <p:nvPr/>
            </p:nvSpPr>
            <p:spPr>
              <a:xfrm>
                <a:off x="2548203" y="0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start</a:t>
                </a:r>
              </a:p>
            </p:txBody>
          </p:sp>
          <p:sp>
            <p:nvSpPr>
              <p:cNvPr id="2605" name="Shape 2605"/>
              <p:cNvSpPr/>
              <p:nvPr/>
            </p:nvSpPr>
            <p:spPr>
              <a:xfrm>
                <a:off x="665360" y="1108548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(W,1,1)</a:t>
                </a:r>
              </a:p>
            </p:txBody>
          </p:sp>
          <p:sp>
            <p:nvSpPr>
              <p:cNvPr id="2606" name="Shape 2606"/>
              <p:cNvSpPr/>
              <p:nvPr/>
            </p:nvSpPr>
            <p:spPr>
              <a:xfrm>
                <a:off x="1949228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(Z,1,1)</a:t>
                </a:r>
              </a:p>
            </p:txBody>
          </p:sp>
          <p:sp>
            <p:nvSpPr>
              <p:cNvPr id="2607" name="Shape 2607"/>
              <p:cNvSpPr/>
              <p:nvPr/>
            </p:nvSpPr>
            <p:spPr>
              <a:xfrm>
                <a:off x="3234006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(Y,1,1)</a:t>
                </a:r>
              </a:p>
            </p:txBody>
          </p:sp>
          <p:sp>
            <p:nvSpPr>
              <p:cNvPr id="2608" name="Shape 2608"/>
              <p:cNvSpPr/>
              <p:nvPr/>
            </p:nvSpPr>
            <p:spPr>
              <a:xfrm>
                <a:off x="4518783" y="112457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(X,1,1)</a:t>
                </a:r>
              </a:p>
            </p:txBody>
          </p:sp>
          <p:sp>
            <p:nvSpPr>
              <p:cNvPr id="2609" name="Shape 2609"/>
              <p:cNvSpPr/>
              <p:nvPr/>
            </p:nvSpPr>
            <p:spPr>
              <a:xfrm>
                <a:off x="0" y="22551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 -,2)</a:t>
                </a:r>
              </a:p>
            </p:txBody>
          </p:sp>
          <p:sp>
            <p:nvSpPr>
              <p:cNvPr id="2610" name="Shape 2610"/>
              <p:cNvSpPr/>
              <p:nvPr/>
            </p:nvSpPr>
            <p:spPr>
              <a:xfrm>
                <a:off x="1307294" y="22678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-,2)</a:t>
                </a:r>
              </a:p>
            </p:txBody>
          </p:sp>
          <p:sp>
            <p:nvSpPr>
              <p:cNvPr id="2611" name="Shape 2611"/>
              <p:cNvSpPr/>
              <p:nvPr/>
            </p:nvSpPr>
            <p:spPr>
              <a:xfrm>
                <a:off x="665360" y="34329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 -,2)</a:t>
                </a:r>
              </a:p>
            </p:txBody>
          </p:sp>
          <p:sp>
            <p:nvSpPr>
              <p:cNvPr id="2612" name="Shape 2612"/>
              <p:cNvSpPr/>
              <p:nvPr/>
            </p:nvSpPr>
            <p:spPr>
              <a:xfrm>
                <a:off x="2502834" y="2255196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(E, -,2)</a:t>
                </a:r>
              </a:p>
            </p:txBody>
          </p:sp>
          <p:sp>
            <p:nvSpPr>
              <p:cNvPr id="2613" name="Shape 2613"/>
              <p:cNvSpPr/>
              <p:nvPr/>
            </p:nvSpPr>
            <p:spPr>
              <a:xfrm>
                <a:off x="3835162" y="2242615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(D,2,2)</a:t>
                </a:r>
              </a:p>
            </p:txBody>
          </p:sp>
          <p:sp>
            <p:nvSpPr>
              <p:cNvPr id="2614" name="Shape 2614"/>
              <p:cNvSpPr/>
              <p:nvPr/>
            </p:nvSpPr>
            <p:spPr>
              <a:xfrm>
                <a:off x="3835162" y="3445667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(C,3,2)</a:t>
                </a:r>
              </a:p>
            </p:txBody>
          </p:sp>
          <p:sp>
            <p:nvSpPr>
              <p:cNvPr id="2615" name="Shape 2615"/>
              <p:cNvSpPr/>
              <p:nvPr/>
            </p:nvSpPr>
            <p:spPr>
              <a:xfrm>
                <a:off x="2502834" y="34456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 -,2)</a:t>
                </a:r>
              </a:p>
            </p:txBody>
          </p:sp>
          <p:sp>
            <p:nvSpPr>
              <p:cNvPr id="2616" name="Shape 2616"/>
              <p:cNvSpPr/>
              <p:nvPr/>
            </p:nvSpPr>
            <p:spPr>
              <a:xfrm>
                <a:off x="3835162" y="462331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(A,4,2)</a:t>
                </a:r>
              </a:p>
            </p:txBody>
          </p:sp>
          <p:sp>
            <p:nvSpPr>
              <p:cNvPr id="2617" name="Shape 2617"/>
              <p:cNvSpPr/>
              <p:nvPr/>
            </p:nvSpPr>
            <p:spPr>
              <a:xfrm>
                <a:off x="2506560" y="4623319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-,3)</a:t>
                </a:r>
              </a:p>
            </p:txBody>
          </p:sp>
          <p:sp>
            <p:nvSpPr>
              <p:cNvPr id="2618" name="Shape 2618"/>
              <p:cNvSpPr/>
              <p:nvPr/>
            </p:nvSpPr>
            <p:spPr>
              <a:xfrm>
                <a:off x="3147849" y="6940523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end</a:t>
                </a:r>
              </a:p>
            </p:txBody>
          </p:sp>
          <p:sp>
            <p:nvSpPr>
              <p:cNvPr id="2619" name="Shape 2619"/>
              <p:cNvSpPr/>
              <p:nvPr/>
            </p:nvSpPr>
            <p:spPr>
              <a:xfrm flipH="1">
                <a:off x="1231442" y="378086"/>
                <a:ext cx="1304043" cy="7433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0" name="Shape 2620"/>
              <p:cNvSpPr/>
              <p:nvPr/>
            </p:nvSpPr>
            <p:spPr>
              <a:xfrm flipH="1">
                <a:off x="2528388" y="691937"/>
                <a:ext cx="163252" cy="4675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1" name="Shape 2621"/>
              <p:cNvSpPr/>
              <p:nvPr/>
            </p:nvSpPr>
            <p:spPr>
              <a:xfrm>
                <a:off x="3236059" y="710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2" name="Shape 2622"/>
              <p:cNvSpPr/>
              <p:nvPr/>
            </p:nvSpPr>
            <p:spPr>
              <a:xfrm>
                <a:off x="3418818" y="341434"/>
                <a:ext cx="1284001" cy="8311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3" name="Shape 2623"/>
              <p:cNvSpPr/>
              <p:nvPr/>
            </p:nvSpPr>
            <p:spPr>
              <a:xfrm>
                <a:off x="3871059" y="1853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4" name="Shape 2624"/>
              <p:cNvSpPr/>
              <p:nvPr/>
            </p:nvSpPr>
            <p:spPr>
              <a:xfrm>
                <a:off x="1303329" y="1856332"/>
                <a:ext cx="212824" cy="4749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5" name="Shape 2625"/>
              <p:cNvSpPr/>
              <p:nvPr/>
            </p:nvSpPr>
            <p:spPr>
              <a:xfrm flipH="1">
                <a:off x="4458627" y="1826404"/>
                <a:ext cx="211309" cy="4748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6" name="Shape 2626"/>
              <p:cNvSpPr/>
              <p:nvPr/>
            </p:nvSpPr>
            <p:spPr>
              <a:xfrm flipH="1">
                <a:off x="649595" y="1855561"/>
                <a:ext cx="211309" cy="4748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7" name="Shape 2627"/>
              <p:cNvSpPr/>
              <p:nvPr/>
            </p:nvSpPr>
            <p:spPr>
              <a:xfrm flipH="1">
                <a:off x="1242494" y="2997306"/>
                <a:ext cx="272340" cy="4643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8" name="Shape 2628"/>
              <p:cNvSpPr/>
              <p:nvPr/>
            </p:nvSpPr>
            <p:spPr>
              <a:xfrm>
                <a:off x="654693" y="3006305"/>
                <a:ext cx="228400" cy="49669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29" name="Shape 2629"/>
              <p:cNvSpPr/>
              <p:nvPr/>
            </p:nvSpPr>
            <p:spPr>
              <a:xfrm>
                <a:off x="2582988" y="1858720"/>
                <a:ext cx="244646" cy="421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0" name="Shape 2630"/>
              <p:cNvSpPr/>
              <p:nvPr/>
            </p:nvSpPr>
            <p:spPr>
              <a:xfrm>
                <a:off x="4272180" y="3046733"/>
                <a:ext cx="1" cy="4105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1" name="Shape 2631"/>
              <p:cNvSpPr/>
              <p:nvPr/>
            </p:nvSpPr>
            <p:spPr>
              <a:xfrm>
                <a:off x="4272180" y="4243079"/>
                <a:ext cx="1" cy="386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2" name="Shape 2632"/>
              <p:cNvSpPr/>
              <p:nvPr/>
            </p:nvSpPr>
            <p:spPr>
              <a:xfrm>
                <a:off x="4272180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3" name="Shape 2633"/>
              <p:cNvSpPr/>
              <p:nvPr/>
            </p:nvSpPr>
            <p:spPr>
              <a:xfrm>
                <a:off x="1452951" y="4052716"/>
                <a:ext cx="1137768" cy="7091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4" name="Shape 2634"/>
              <p:cNvSpPr/>
              <p:nvPr/>
            </p:nvSpPr>
            <p:spPr>
              <a:xfrm>
                <a:off x="2939853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5" name="Shape 2635"/>
              <p:cNvSpPr/>
              <p:nvPr/>
            </p:nvSpPr>
            <p:spPr>
              <a:xfrm flipH="1" flipV="1">
                <a:off x="1346597" y="4169191"/>
                <a:ext cx="1157980" cy="7419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6" name="Shape 2636"/>
              <p:cNvSpPr/>
              <p:nvPr/>
            </p:nvSpPr>
            <p:spPr>
              <a:xfrm>
                <a:off x="1538434" y="3734506"/>
                <a:ext cx="979495" cy="62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7" name="Shape 2637"/>
              <p:cNvSpPr/>
              <p:nvPr/>
            </p:nvSpPr>
            <p:spPr>
              <a:xfrm flipH="1">
                <a:off x="1560705" y="3915948"/>
                <a:ext cx="94024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8" name="Shape 2638"/>
              <p:cNvSpPr/>
              <p:nvPr/>
            </p:nvSpPr>
            <p:spPr>
              <a:xfrm flipH="1">
                <a:off x="1416438" y="2757181"/>
                <a:ext cx="1112337" cy="7786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39" name="Shape 2639"/>
              <p:cNvSpPr/>
              <p:nvPr/>
            </p:nvSpPr>
            <p:spPr>
              <a:xfrm flipV="1">
                <a:off x="1514648" y="2918635"/>
                <a:ext cx="1074381" cy="71814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40" name="Shape 2640"/>
              <p:cNvSpPr/>
              <p:nvPr/>
            </p:nvSpPr>
            <p:spPr>
              <a:xfrm flipH="1" flipV="1">
                <a:off x="3279819" y="2896369"/>
                <a:ext cx="708424" cy="6482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41" name="Shape 2641"/>
              <p:cNvSpPr/>
              <p:nvPr/>
            </p:nvSpPr>
            <p:spPr>
              <a:xfrm flipH="1">
                <a:off x="3368882" y="3866735"/>
                <a:ext cx="45858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42" name="Shape 2642"/>
              <p:cNvSpPr/>
              <p:nvPr/>
            </p:nvSpPr>
            <p:spPr>
              <a:xfrm flipH="1">
                <a:off x="3215347" y="4130567"/>
                <a:ext cx="763583" cy="5683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2645" name="Group 2645"/>
              <p:cNvGrpSpPr/>
              <p:nvPr/>
            </p:nvGrpSpPr>
            <p:grpSpPr>
              <a:xfrm>
                <a:off x="2467962" y="5886092"/>
                <a:ext cx="943783" cy="887008"/>
                <a:chOff x="0" y="0"/>
                <a:chExt cx="943782" cy="887006"/>
              </a:xfrm>
            </p:grpSpPr>
            <p:sp>
              <p:nvSpPr>
                <p:cNvPr id="2643" name="Shape 2643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644" name="Shape 2644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 -, 4)</a:t>
                  </a:r>
                </a:p>
              </p:txBody>
            </p:sp>
          </p:grpSp>
          <p:grpSp>
            <p:nvGrpSpPr>
              <p:cNvPr id="2648" name="Group 2648"/>
              <p:cNvGrpSpPr/>
              <p:nvPr/>
            </p:nvGrpSpPr>
            <p:grpSpPr>
              <a:xfrm>
                <a:off x="3800289" y="5886092"/>
                <a:ext cx="943784" cy="887008"/>
                <a:chOff x="0" y="0"/>
                <a:chExt cx="943782" cy="887006"/>
              </a:xfrm>
            </p:grpSpPr>
            <p:sp>
              <p:nvSpPr>
                <p:cNvPr id="2646" name="Shape 2646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647" name="Shape 2647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(W,5, -)</a:t>
                  </a:r>
                </a:p>
              </p:txBody>
            </p:sp>
          </p:grpSp>
          <p:sp>
            <p:nvSpPr>
              <p:cNvPr id="2649" name="Shape 2649"/>
              <p:cNvSpPr/>
              <p:nvPr/>
            </p:nvSpPr>
            <p:spPr>
              <a:xfrm flipH="1">
                <a:off x="3910351" y="6739447"/>
                <a:ext cx="169746" cy="3170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50" name="Shape 2650"/>
              <p:cNvSpPr/>
              <p:nvPr/>
            </p:nvSpPr>
            <p:spPr>
              <a:xfrm>
                <a:off x="3102106" y="6749466"/>
                <a:ext cx="175096" cy="296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652" name="Shape 2652"/>
            <p:cNvSpPr/>
            <p:nvPr/>
          </p:nvSpPr>
          <p:spPr>
            <a:xfrm flipH="1" flipV="1">
              <a:off x="504672" y="3046980"/>
              <a:ext cx="251622" cy="549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654" name="Shape 2654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655" name="Shape 2655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grpSp>
        <p:nvGrpSpPr>
          <p:cNvPr id="2680" name="Group 2680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656" name="Shape 2656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57" name="Shape 2657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58" name="Shape 2658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59" name="Shape 2659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0" name="Shape 2660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1" name="Shape 2661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663" name="Shape 2663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664" name="Shape 2664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665" name="Shape 2665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666" name="Shape 2666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7" name="Shape 2667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8" name="Shape 2668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69" name="Shape 2669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0" name="Shape 2670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1" name="Shape 2671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672" name="Shape 2672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3" name="Shape 2673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4" name="Shape 2674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5" name="Shape 2675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76" name="Shape 2676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677" name="Shape 2677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678" name="Shape 2678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679" name="Shape 2679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683" name="Group 2683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681" name="Shape 2681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82" name="Shape 2682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                                            Mechanisms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787400" y="2328995"/>
            <a:ext cx="11430000" cy="7229949"/>
          </a:xfrm>
          <a:prstGeom prst="rect">
            <a:avLst/>
          </a:prstGeom>
        </p:spPr>
        <p:txBody>
          <a:bodyPr/>
          <a:lstStyle/>
          <a:p>
            <a:pPr/>
            <a:r>
              <a:t>Objectives:  Network-wide</a:t>
            </a:r>
          </a:p>
          <a:p>
            <a:pPr lvl="1"/>
            <a:r>
              <a:t>Prefer traffic go through AT&amp;T over Sprint</a:t>
            </a:r>
          </a:p>
          <a:p>
            <a:pPr lvl="1"/>
            <a:r>
              <a:t>Don’t use our network as transit between A and B</a:t>
            </a:r>
          </a:p>
          <a:p>
            <a:pPr lvl="1"/>
            <a:r>
              <a:t>Traffic must stay within national boundaries</a:t>
            </a:r>
          </a:p>
          <a:p>
            <a:pPr lvl="1"/>
            <a:r>
              <a:t>Adhere to policies even when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failures</a:t>
            </a:r>
            <a:r>
              <a:t> occur</a:t>
            </a:r>
          </a:p>
          <a:p>
            <a:pPr/>
            <a:r>
              <a:t>Mechanisms:  Device-by-Device</a:t>
            </a:r>
          </a:p>
          <a:p>
            <a:pPr lvl="1"/>
            <a:r>
              <a:t>Local decisions made independently on each device</a:t>
            </a:r>
          </a:p>
          <a:p>
            <a:pPr lvl="1"/>
            <a:r>
              <a:t>Several device-level actions together imply some higher-level behavior</a:t>
            </a:r>
          </a:p>
          <a:p>
            <a:pPr lvl="1"/>
          </a:p>
          <a:p>
            <a:pPr lvl="1"/>
          </a:p>
          <a:p>
            <a:pPr lvl="1"/>
            <a:r>
              <a:t>Failures interact with local decision-making algorithms in complex ways</a:t>
            </a:r>
          </a:p>
        </p:txBody>
      </p:sp>
      <p:sp>
        <p:nvSpPr>
          <p:cNvPr id="121" name="Shape 121"/>
          <p:cNvSpPr/>
          <p:nvPr/>
        </p:nvSpPr>
        <p:spPr>
          <a:xfrm>
            <a:off x="3656893" y="884509"/>
            <a:ext cx="51818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5733771" y="355149"/>
            <a:ext cx="82605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GAP</a:t>
            </a:r>
          </a:p>
        </p:txBody>
      </p:sp>
      <p:pic>
        <p:nvPicPr>
          <p:cNvPr id="123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9184" y="2226533"/>
            <a:ext cx="3153039" cy="314212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2384305" y="7589118"/>
            <a:ext cx="905708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i="1"/>
            </a:pPr>
            <a:r>
              <a:t>“a large backbone network may have a thousand different policies</a:t>
            </a:r>
          </a:p>
          <a:p>
            <a:pPr>
              <a:defRPr i="1"/>
            </a:pPr>
            <a:r>
              <a:t>configured across hundreds of routers” </a:t>
            </a:r>
            <a:r>
              <a:rPr i="0"/>
              <a:t>[Feamster 2005]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Shape 26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688" name="Shape 26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38" name="Group 2738"/>
          <p:cNvGrpSpPr/>
          <p:nvPr/>
        </p:nvGrpSpPr>
        <p:grpSpPr>
          <a:xfrm>
            <a:off x="7009910" y="1076726"/>
            <a:ext cx="5392822" cy="7733472"/>
            <a:chOff x="0" y="0"/>
            <a:chExt cx="5392821" cy="7733470"/>
          </a:xfrm>
        </p:grpSpPr>
        <p:grpSp>
          <p:nvGrpSpPr>
            <p:cNvPr id="2736" name="Group 2736"/>
            <p:cNvGrpSpPr/>
            <p:nvPr/>
          </p:nvGrpSpPr>
          <p:grpSpPr>
            <a:xfrm>
              <a:off x="0" y="0"/>
              <a:ext cx="5392822" cy="7733471"/>
              <a:chOff x="0" y="0"/>
              <a:chExt cx="5392821" cy="7733470"/>
            </a:xfrm>
          </p:grpSpPr>
          <p:sp>
            <p:nvSpPr>
              <p:cNvPr id="2689" name="Shape 2689"/>
              <p:cNvSpPr/>
              <p:nvPr/>
            </p:nvSpPr>
            <p:spPr>
              <a:xfrm>
                <a:off x="2548203" y="0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start</a:t>
                </a:r>
              </a:p>
            </p:txBody>
          </p:sp>
          <p:sp>
            <p:nvSpPr>
              <p:cNvPr id="2690" name="Shape 2690"/>
              <p:cNvSpPr/>
              <p:nvPr/>
            </p:nvSpPr>
            <p:spPr>
              <a:xfrm>
                <a:off x="665360" y="1108548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(W,1,1)</a:t>
                </a:r>
              </a:p>
            </p:txBody>
          </p:sp>
          <p:sp>
            <p:nvSpPr>
              <p:cNvPr id="2691" name="Shape 2691"/>
              <p:cNvSpPr/>
              <p:nvPr/>
            </p:nvSpPr>
            <p:spPr>
              <a:xfrm>
                <a:off x="1949228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(Z,1,1)</a:t>
                </a:r>
              </a:p>
            </p:txBody>
          </p:sp>
          <p:sp>
            <p:nvSpPr>
              <p:cNvPr id="2692" name="Shape 2692"/>
              <p:cNvSpPr/>
              <p:nvPr/>
            </p:nvSpPr>
            <p:spPr>
              <a:xfrm>
                <a:off x="3234006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(Y,1,1)</a:t>
                </a:r>
              </a:p>
            </p:txBody>
          </p:sp>
          <p:sp>
            <p:nvSpPr>
              <p:cNvPr id="2693" name="Shape 2693"/>
              <p:cNvSpPr/>
              <p:nvPr/>
            </p:nvSpPr>
            <p:spPr>
              <a:xfrm>
                <a:off x="4518783" y="112457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(X,1,1)</a:t>
                </a:r>
              </a:p>
            </p:txBody>
          </p:sp>
          <p:sp>
            <p:nvSpPr>
              <p:cNvPr id="2694" name="Shape 2694"/>
              <p:cNvSpPr/>
              <p:nvPr/>
            </p:nvSpPr>
            <p:spPr>
              <a:xfrm>
                <a:off x="0" y="22551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 -,2)</a:t>
                </a:r>
              </a:p>
            </p:txBody>
          </p:sp>
          <p:sp>
            <p:nvSpPr>
              <p:cNvPr id="2695" name="Shape 2695"/>
              <p:cNvSpPr/>
              <p:nvPr/>
            </p:nvSpPr>
            <p:spPr>
              <a:xfrm>
                <a:off x="1307294" y="22678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-,2)</a:t>
                </a:r>
              </a:p>
            </p:txBody>
          </p:sp>
          <p:sp>
            <p:nvSpPr>
              <p:cNvPr id="2696" name="Shape 2696"/>
              <p:cNvSpPr/>
              <p:nvPr/>
            </p:nvSpPr>
            <p:spPr>
              <a:xfrm>
                <a:off x="665360" y="34329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 -,2)</a:t>
                </a:r>
              </a:p>
            </p:txBody>
          </p:sp>
          <p:sp>
            <p:nvSpPr>
              <p:cNvPr id="2697" name="Shape 2697"/>
              <p:cNvSpPr/>
              <p:nvPr/>
            </p:nvSpPr>
            <p:spPr>
              <a:xfrm>
                <a:off x="2502834" y="2255196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(E, -,2)</a:t>
                </a:r>
              </a:p>
            </p:txBody>
          </p:sp>
          <p:sp>
            <p:nvSpPr>
              <p:cNvPr id="2698" name="Shape 2698"/>
              <p:cNvSpPr/>
              <p:nvPr/>
            </p:nvSpPr>
            <p:spPr>
              <a:xfrm>
                <a:off x="3835162" y="2242615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(D,2,2)</a:t>
                </a:r>
              </a:p>
            </p:txBody>
          </p:sp>
          <p:sp>
            <p:nvSpPr>
              <p:cNvPr id="2699" name="Shape 2699"/>
              <p:cNvSpPr/>
              <p:nvPr/>
            </p:nvSpPr>
            <p:spPr>
              <a:xfrm>
                <a:off x="3835162" y="3445667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(C,3,2)</a:t>
                </a:r>
              </a:p>
            </p:txBody>
          </p:sp>
          <p:sp>
            <p:nvSpPr>
              <p:cNvPr id="2700" name="Shape 2700"/>
              <p:cNvSpPr/>
              <p:nvPr/>
            </p:nvSpPr>
            <p:spPr>
              <a:xfrm>
                <a:off x="2502834" y="34456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 -,2)</a:t>
                </a:r>
              </a:p>
            </p:txBody>
          </p:sp>
          <p:sp>
            <p:nvSpPr>
              <p:cNvPr id="2701" name="Shape 2701"/>
              <p:cNvSpPr/>
              <p:nvPr/>
            </p:nvSpPr>
            <p:spPr>
              <a:xfrm>
                <a:off x="3835162" y="462331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(A,4,2)</a:t>
                </a:r>
              </a:p>
            </p:txBody>
          </p:sp>
          <p:sp>
            <p:nvSpPr>
              <p:cNvPr id="2702" name="Shape 2702"/>
              <p:cNvSpPr/>
              <p:nvPr/>
            </p:nvSpPr>
            <p:spPr>
              <a:xfrm>
                <a:off x="2506560" y="4623319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-,3)</a:t>
                </a:r>
              </a:p>
            </p:txBody>
          </p:sp>
          <p:sp>
            <p:nvSpPr>
              <p:cNvPr id="2703" name="Shape 2703"/>
              <p:cNvSpPr/>
              <p:nvPr/>
            </p:nvSpPr>
            <p:spPr>
              <a:xfrm>
                <a:off x="3147849" y="6940523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end</a:t>
                </a:r>
              </a:p>
            </p:txBody>
          </p:sp>
          <p:sp>
            <p:nvSpPr>
              <p:cNvPr id="2704" name="Shape 2704"/>
              <p:cNvSpPr/>
              <p:nvPr/>
            </p:nvSpPr>
            <p:spPr>
              <a:xfrm flipH="1">
                <a:off x="1231442" y="378086"/>
                <a:ext cx="1304043" cy="7433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05" name="Shape 2705"/>
              <p:cNvSpPr/>
              <p:nvPr/>
            </p:nvSpPr>
            <p:spPr>
              <a:xfrm flipH="1">
                <a:off x="2528388" y="691937"/>
                <a:ext cx="163252" cy="4675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06" name="Shape 2706"/>
              <p:cNvSpPr/>
              <p:nvPr/>
            </p:nvSpPr>
            <p:spPr>
              <a:xfrm>
                <a:off x="3236059" y="710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07" name="Shape 2707"/>
              <p:cNvSpPr/>
              <p:nvPr/>
            </p:nvSpPr>
            <p:spPr>
              <a:xfrm>
                <a:off x="3418818" y="341434"/>
                <a:ext cx="1284001" cy="8311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08" name="Shape 2708"/>
              <p:cNvSpPr/>
              <p:nvPr/>
            </p:nvSpPr>
            <p:spPr>
              <a:xfrm>
                <a:off x="3871059" y="1853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09" name="Shape 2709"/>
              <p:cNvSpPr/>
              <p:nvPr/>
            </p:nvSpPr>
            <p:spPr>
              <a:xfrm>
                <a:off x="1303329" y="1856332"/>
                <a:ext cx="212824" cy="4749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0" name="Shape 2710"/>
              <p:cNvSpPr/>
              <p:nvPr/>
            </p:nvSpPr>
            <p:spPr>
              <a:xfrm flipH="1">
                <a:off x="4458627" y="1826404"/>
                <a:ext cx="211309" cy="4748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1" name="Shape 2711"/>
              <p:cNvSpPr/>
              <p:nvPr/>
            </p:nvSpPr>
            <p:spPr>
              <a:xfrm flipH="1">
                <a:off x="649595" y="1855561"/>
                <a:ext cx="211309" cy="4748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2" name="Shape 2712"/>
              <p:cNvSpPr/>
              <p:nvPr/>
            </p:nvSpPr>
            <p:spPr>
              <a:xfrm flipH="1">
                <a:off x="1242494" y="2997306"/>
                <a:ext cx="272340" cy="4643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3" name="Shape 2713"/>
              <p:cNvSpPr/>
              <p:nvPr/>
            </p:nvSpPr>
            <p:spPr>
              <a:xfrm>
                <a:off x="654693" y="3006305"/>
                <a:ext cx="228400" cy="49669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4" name="Shape 2714"/>
              <p:cNvSpPr/>
              <p:nvPr/>
            </p:nvSpPr>
            <p:spPr>
              <a:xfrm>
                <a:off x="2582988" y="1858720"/>
                <a:ext cx="244646" cy="421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5" name="Shape 2715"/>
              <p:cNvSpPr/>
              <p:nvPr/>
            </p:nvSpPr>
            <p:spPr>
              <a:xfrm>
                <a:off x="4272180" y="3046733"/>
                <a:ext cx="1" cy="4105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6" name="Shape 2716"/>
              <p:cNvSpPr/>
              <p:nvPr/>
            </p:nvSpPr>
            <p:spPr>
              <a:xfrm>
                <a:off x="4272180" y="4243079"/>
                <a:ext cx="1" cy="386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7" name="Shape 2717"/>
              <p:cNvSpPr/>
              <p:nvPr/>
            </p:nvSpPr>
            <p:spPr>
              <a:xfrm>
                <a:off x="4272180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8" name="Shape 2718"/>
              <p:cNvSpPr/>
              <p:nvPr/>
            </p:nvSpPr>
            <p:spPr>
              <a:xfrm>
                <a:off x="1452951" y="4052716"/>
                <a:ext cx="1137768" cy="7091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19" name="Shape 2719"/>
              <p:cNvSpPr/>
              <p:nvPr/>
            </p:nvSpPr>
            <p:spPr>
              <a:xfrm>
                <a:off x="2939853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20" name="Shape 2720"/>
              <p:cNvSpPr/>
              <p:nvPr/>
            </p:nvSpPr>
            <p:spPr>
              <a:xfrm flipH="1" flipV="1">
                <a:off x="1346597" y="4169191"/>
                <a:ext cx="1157980" cy="7419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21" name="Shape 2721"/>
              <p:cNvSpPr/>
              <p:nvPr/>
            </p:nvSpPr>
            <p:spPr>
              <a:xfrm>
                <a:off x="1538434" y="3734506"/>
                <a:ext cx="979495" cy="62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22" name="Shape 2722"/>
              <p:cNvSpPr/>
              <p:nvPr/>
            </p:nvSpPr>
            <p:spPr>
              <a:xfrm flipH="1">
                <a:off x="1560705" y="3915948"/>
                <a:ext cx="94024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23" name="Shape 2723"/>
              <p:cNvSpPr/>
              <p:nvPr/>
            </p:nvSpPr>
            <p:spPr>
              <a:xfrm flipH="1">
                <a:off x="1416438" y="2757181"/>
                <a:ext cx="1112337" cy="7786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24" name="Shape 2724"/>
              <p:cNvSpPr/>
              <p:nvPr/>
            </p:nvSpPr>
            <p:spPr>
              <a:xfrm flipV="1">
                <a:off x="1514648" y="2918635"/>
                <a:ext cx="1074381" cy="71814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25" name="Shape 2725"/>
              <p:cNvSpPr/>
              <p:nvPr/>
            </p:nvSpPr>
            <p:spPr>
              <a:xfrm flipH="1" flipV="1">
                <a:off x="3279819" y="2896369"/>
                <a:ext cx="708424" cy="6482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26" name="Shape 2726"/>
              <p:cNvSpPr/>
              <p:nvPr/>
            </p:nvSpPr>
            <p:spPr>
              <a:xfrm flipH="1">
                <a:off x="3368882" y="3866735"/>
                <a:ext cx="45858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27" name="Shape 2727"/>
              <p:cNvSpPr/>
              <p:nvPr/>
            </p:nvSpPr>
            <p:spPr>
              <a:xfrm flipH="1">
                <a:off x="3215347" y="4130567"/>
                <a:ext cx="763583" cy="5683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2730" name="Group 2730"/>
              <p:cNvGrpSpPr/>
              <p:nvPr/>
            </p:nvGrpSpPr>
            <p:grpSpPr>
              <a:xfrm>
                <a:off x="2467962" y="5886092"/>
                <a:ext cx="943783" cy="887008"/>
                <a:chOff x="0" y="0"/>
                <a:chExt cx="943782" cy="887006"/>
              </a:xfrm>
            </p:grpSpPr>
            <p:sp>
              <p:nvSpPr>
                <p:cNvPr id="2728" name="Shape 2728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729" name="Shape 2729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 -, 4)</a:t>
                  </a:r>
                </a:p>
              </p:txBody>
            </p:sp>
          </p:grpSp>
          <p:grpSp>
            <p:nvGrpSpPr>
              <p:cNvPr id="2733" name="Group 2733"/>
              <p:cNvGrpSpPr/>
              <p:nvPr/>
            </p:nvGrpSpPr>
            <p:grpSpPr>
              <a:xfrm>
                <a:off x="3800289" y="5886092"/>
                <a:ext cx="943784" cy="887008"/>
                <a:chOff x="0" y="0"/>
                <a:chExt cx="943782" cy="887006"/>
              </a:xfrm>
            </p:grpSpPr>
            <p:sp>
              <p:nvSpPr>
                <p:cNvPr id="2731" name="Shape 2731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732" name="Shape 2732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(W,5, -)</a:t>
                  </a:r>
                </a:p>
              </p:txBody>
            </p:sp>
          </p:grpSp>
          <p:sp>
            <p:nvSpPr>
              <p:cNvPr id="2734" name="Shape 2734"/>
              <p:cNvSpPr/>
              <p:nvPr/>
            </p:nvSpPr>
            <p:spPr>
              <a:xfrm flipH="1">
                <a:off x="3910351" y="6739447"/>
                <a:ext cx="169746" cy="3170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35" name="Shape 2735"/>
              <p:cNvSpPr/>
              <p:nvPr/>
            </p:nvSpPr>
            <p:spPr>
              <a:xfrm>
                <a:off x="3102106" y="6749466"/>
                <a:ext cx="175096" cy="296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737" name="Shape 2737"/>
            <p:cNvSpPr/>
            <p:nvPr/>
          </p:nvSpPr>
          <p:spPr>
            <a:xfrm flipH="1" flipV="1">
              <a:off x="504672" y="3046980"/>
              <a:ext cx="251622" cy="549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739" name="Shape 2739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740" name="Shape 2740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grpSp>
        <p:nvGrpSpPr>
          <p:cNvPr id="2765" name="Group 2765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741" name="Shape 2741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42" name="Shape 2742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43" name="Shape 2743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44" name="Shape 2744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45" name="Shape 2745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46" name="Shape 2746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47" name="Shape 2747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748" name="Shape 2748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749" name="Shape 2749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750" name="Shape 2750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751" name="Shape 2751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2" name="Shape 2752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3" name="Shape 2753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4" name="Shape 2754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5" name="Shape 2755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6" name="Shape 2756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757" name="Shape 2757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8" name="Shape 2758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59" name="Shape 2759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60" name="Shape 2760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61" name="Shape 2761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762" name="Shape 2762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763" name="Shape 2763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764" name="Shape 2764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2766" name="Shape 2766"/>
          <p:cNvSpPr/>
          <p:nvPr/>
        </p:nvSpPr>
        <p:spPr>
          <a:xfrm>
            <a:off x="756186" y="7744399"/>
            <a:ext cx="785147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/>
            </a:pPr>
            <a:r>
              <a:t>Compact representation of all paths through</a:t>
            </a:r>
          </a:p>
          <a:p>
            <a:pPr>
              <a:defRPr sz="3200"/>
            </a:pPr>
            <a:r>
              <a:t>the topology subject to policy constraints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Shape 27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769" name="Shape 27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19" name="Group 2819"/>
          <p:cNvGrpSpPr/>
          <p:nvPr/>
        </p:nvGrpSpPr>
        <p:grpSpPr>
          <a:xfrm>
            <a:off x="7009910" y="1076726"/>
            <a:ext cx="5392822" cy="7733472"/>
            <a:chOff x="0" y="0"/>
            <a:chExt cx="5392821" cy="7733470"/>
          </a:xfrm>
        </p:grpSpPr>
        <p:grpSp>
          <p:nvGrpSpPr>
            <p:cNvPr id="2817" name="Group 2817"/>
            <p:cNvGrpSpPr/>
            <p:nvPr/>
          </p:nvGrpSpPr>
          <p:grpSpPr>
            <a:xfrm>
              <a:off x="0" y="0"/>
              <a:ext cx="5392822" cy="7733471"/>
              <a:chOff x="0" y="0"/>
              <a:chExt cx="5392821" cy="7733470"/>
            </a:xfrm>
          </p:grpSpPr>
          <p:sp>
            <p:nvSpPr>
              <p:cNvPr id="2770" name="Shape 2770"/>
              <p:cNvSpPr/>
              <p:nvPr/>
            </p:nvSpPr>
            <p:spPr>
              <a:xfrm>
                <a:off x="2548203" y="0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start</a:t>
                </a:r>
              </a:p>
            </p:txBody>
          </p:sp>
          <p:sp>
            <p:nvSpPr>
              <p:cNvPr id="2771" name="Shape 2771"/>
              <p:cNvSpPr/>
              <p:nvPr/>
            </p:nvSpPr>
            <p:spPr>
              <a:xfrm>
                <a:off x="665360" y="1108548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(W,1,1)</a:t>
                </a:r>
              </a:p>
            </p:txBody>
          </p:sp>
          <p:sp>
            <p:nvSpPr>
              <p:cNvPr id="2772" name="Shape 2772"/>
              <p:cNvSpPr/>
              <p:nvPr/>
            </p:nvSpPr>
            <p:spPr>
              <a:xfrm>
                <a:off x="1949228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(Z,1,1)</a:t>
                </a:r>
              </a:p>
            </p:txBody>
          </p:sp>
          <p:sp>
            <p:nvSpPr>
              <p:cNvPr id="2773" name="Shape 2773"/>
              <p:cNvSpPr/>
              <p:nvPr/>
            </p:nvSpPr>
            <p:spPr>
              <a:xfrm>
                <a:off x="3234006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(Y,1,1)</a:t>
                </a:r>
              </a:p>
            </p:txBody>
          </p:sp>
          <p:sp>
            <p:nvSpPr>
              <p:cNvPr id="2774" name="Shape 2774"/>
              <p:cNvSpPr/>
              <p:nvPr/>
            </p:nvSpPr>
            <p:spPr>
              <a:xfrm>
                <a:off x="4518783" y="112457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(X,1,1)</a:t>
                </a:r>
              </a:p>
            </p:txBody>
          </p:sp>
          <p:sp>
            <p:nvSpPr>
              <p:cNvPr id="2775" name="Shape 2775"/>
              <p:cNvSpPr/>
              <p:nvPr/>
            </p:nvSpPr>
            <p:spPr>
              <a:xfrm>
                <a:off x="0" y="22551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 -,2)</a:t>
                </a:r>
              </a:p>
            </p:txBody>
          </p:sp>
          <p:sp>
            <p:nvSpPr>
              <p:cNvPr id="2776" name="Shape 2776"/>
              <p:cNvSpPr/>
              <p:nvPr/>
            </p:nvSpPr>
            <p:spPr>
              <a:xfrm>
                <a:off x="1307294" y="22678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-,2)</a:t>
                </a:r>
              </a:p>
            </p:txBody>
          </p:sp>
          <p:sp>
            <p:nvSpPr>
              <p:cNvPr id="2777" name="Shape 2777"/>
              <p:cNvSpPr/>
              <p:nvPr/>
            </p:nvSpPr>
            <p:spPr>
              <a:xfrm>
                <a:off x="665360" y="34329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 -,2)</a:t>
                </a:r>
              </a:p>
            </p:txBody>
          </p:sp>
          <p:sp>
            <p:nvSpPr>
              <p:cNvPr id="2778" name="Shape 2778"/>
              <p:cNvSpPr/>
              <p:nvPr/>
            </p:nvSpPr>
            <p:spPr>
              <a:xfrm>
                <a:off x="2502834" y="2255196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(E, -,2)</a:t>
                </a:r>
              </a:p>
            </p:txBody>
          </p:sp>
          <p:sp>
            <p:nvSpPr>
              <p:cNvPr id="2779" name="Shape 2779"/>
              <p:cNvSpPr/>
              <p:nvPr/>
            </p:nvSpPr>
            <p:spPr>
              <a:xfrm>
                <a:off x="3835162" y="2242615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(D,2,2)</a:t>
                </a:r>
              </a:p>
            </p:txBody>
          </p:sp>
          <p:sp>
            <p:nvSpPr>
              <p:cNvPr id="2780" name="Shape 2780"/>
              <p:cNvSpPr/>
              <p:nvPr/>
            </p:nvSpPr>
            <p:spPr>
              <a:xfrm>
                <a:off x="3835162" y="3445667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(C,3,2)</a:t>
                </a:r>
              </a:p>
            </p:txBody>
          </p:sp>
          <p:sp>
            <p:nvSpPr>
              <p:cNvPr id="2781" name="Shape 2781"/>
              <p:cNvSpPr/>
              <p:nvPr/>
            </p:nvSpPr>
            <p:spPr>
              <a:xfrm>
                <a:off x="2502834" y="34456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 -,2)</a:t>
                </a:r>
              </a:p>
            </p:txBody>
          </p:sp>
          <p:sp>
            <p:nvSpPr>
              <p:cNvPr id="2782" name="Shape 2782"/>
              <p:cNvSpPr/>
              <p:nvPr/>
            </p:nvSpPr>
            <p:spPr>
              <a:xfrm>
                <a:off x="3835162" y="462331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(A,4,2)</a:t>
                </a:r>
              </a:p>
            </p:txBody>
          </p:sp>
          <p:sp>
            <p:nvSpPr>
              <p:cNvPr id="2783" name="Shape 2783"/>
              <p:cNvSpPr/>
              <p:nvPr/>
            </p:nvSpPr>
            <p:spPr>
              <a:xfrm>
                <a:off x="2506560" y="4623319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-,3)</a:t>
                </a:r>
              </a:p>
            </p:txBody>
          </p:sp>
          <p:sp>
            <p:nvSpPr>
              <p:cNvPr id="2784" name="Shape 2784"/>
              <p:cNvSpPr/>
              <p:nvPr/>
            </p:nvSpPr>
            <p:spPr>
              <a:xfrm>
                <a:off x="3147849" y="6940523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end</a:t>
                </a:r>
              </a:p>
            </p:txBody>
          </p:sp>
          <p:sp>
            <p:nvSpPr>
              <p:cNvPr id="2785" name="Shape 2785"/>
              <p:cNvSpPr/>
              <p:nvPr/>
            </p:nvSpPr>
            <p:spPr>
              <a:xfrm flipH="1">
                <a:off x="1231442" y="378086"/>
                <a:ext cx="1304043" cy="7433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86" name="Shape 2786"/>
              <p:cNvSpPr/>
              <p:nvPr/>
            </p:nvSpPr>
            <p:spPr>
              <a:xfrm flipH="1">
                <a:off x="2528388" y="691937"/>
                <a:ext cx="163252" cy="4675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87" name="Shape 2787"/>
              <p:cNvSpPr/>
              <p:nvPr/>
            </p:nvSpPr>
            <p:spPr>
              <a:xfrm>
                <a:off x="3236059" y="710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88" name="Shape 2788"/>
              <p:cNvSpPr/>
              <p:nvPr/>
            </p:nvSpPr>
            <p:spPr>
              <a:xfrm>
                <a:off x="3418818" y="341434"/>
                <a:ext cx="1284001" cy="8311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89" name="Shape 2789"/>
              <p:cNvSpPr/>
              <p:nvPr/>
            </p:nvSpPr>
            <p:spPr>
              <a:xfrm>
                <a:off x="3871059" y="1853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0" name="Shape 2790"/>
              <p:cNvSpPr/>
              <p:nvPr/>
            </p:nvSpPr>
            <p:spPr>
              <a:xfrm>
                <a:off x="1303329" y="1856332"/>
                <a:ext cx="212824" cy="4749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1" name="Shape 2791"/>
              <p:cNvSpPr/>
              <p:nvPr/>
            </p:nvSpPr>
            <p:spPr>
              <a:xfrm flipH="1">
                <a:off x="4458627" y="1826404"/>
                <a:ext cx="211309" cy="4748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2" name="Shape 2792"/>
              <p:cNvSpPr/>
              <p:nvPr/>
            </p:nvSpPr>
            <p:spPr>
              <a:xfrm flipH="1">
                <a:off x="649595" y="1855561"/>
                <a:ext cx="211309" cy="4748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3" name="Shape 2793"/>
              <p:cNvSpPr/>
              <p:nvPr/>
            </p:nvSpPr>
            <p:spPr>
              <a:xfrm flipH="1">
                <a:off x="1242494" y="2997306"/>
                <a:ext cx="272340" cy="4643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4" name="Shape 2794"/>
              <p:cNvSpPr/>
              <p:nvPr/>
            </p:nvSpPr>
            <p:spPr>
              <a:xfrm>
                <a:off x="654693" y="3006305"/>
                <a:ext cx="228400" cy="49669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5" name="Shape 2795"/>
              <p:cNvSpPr/>
              <p:nvPr/>
            </p:nvSpPr>
            <p:spPr>
              <a:xfrm>
                <a:off x="2582988" y="1858720"/>
                <a:ext cx="244646" cy="421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6" name="Shape 2796"/>
              <p:cNvSpPr/>
              <p:nvPr/>
            </p:nvSpPr>
            <p:spPr>
              <a:xfrm>
                <a:off x="4272180" y="3046733"/>
                <a:ext cx="1" cy="4105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7" name="Shape 2797"/>
              <p:cNvSpPr/>
              <p:nvPr/>
            </p:nvSpPr>
            <p:spPr>
              <a:xfrm>
                <a:off x="4272180" y="4243079"/>
                <a:ext cx="1" cy="386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8" name="Shape 2798"/>
              <p:cNvSpPr/>
              <p:nvPr/>
            </p:nvSpPr>
            <p:spPr>
              <a:xfrm>
                <a:off x="4272180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99" name="Shape 2799"/>
              <p:cNvSpPr/>
              <p:nvPr/>
            </p:nvSpPr>
            <p:spPr>
              <a:xfrm>
                <a:off x="1452951" y="4052716"/>
                <a:ext cx="1137768" cy="7091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00" name="Shape 2800"/>
              <p:cNvSpPr/>
              <p:nvPr/>
            </p:nvSpPr>
            <p:spPr>
              <a:xfrm>
                <a:off x="2939853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01" name="Shape 2801"/>
              <p:cNvSpPr/>
              <p:nvPr/>
            </p:nvSpPr>
            <p:spPr>
              <a:xfrm flipH="1" flipV="1">
                <a:off x="1346597" y="4169191"/>
                <a:ext cx="1157980" cy="7419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02" name="Shape 2802"/>
              <p:cNvSpPr/>
              <p:nvPr/>
            </p:nvSpPr>
            <p:spPr>
              <a:xfrm>
                <a:off x="1538434" y="3734506"/>
                <a:ext cx="979495" cy="62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03" name="Shape 2803"/>
              <p:cNvSpPr/>
              <p:nvPr/>
            </p:nvSpPr>
            <p:spPr>
              <a:xfrm flipH="1">
                <a:off x="1560705" y="3915948"/>
                <a:ext cx="94024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04" name="Shape 2804"/>
              <p:cNvSpPr/>
              <p:nvPr/>
            </p:nvSpPr>
            <p:spPr>
              <a:xfrm flipH="1">
                <a:off x="1416438" y="2757181"/>
                <a:ext cx="1112337" cy="7786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05" name="Shape 2805"/>
              <p:cNvSpPr/>
              <p:nvPr/>
            </p:nvSpPr>
            <p:spPr>
              <a:xfrm flipV="1">
                <a:off x="1514648" y="2918635"/>
                <a:ext cx="1074381" cy="71814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06" name="Shape 2806"/>
              <p:cNvSpPr/>
              <p:nvPr/>
            </p:nvSpPr>
            <p:spPr>
              <a:xfrm flipH="1" flipV="1">
                <a:off x="3279819" y="2896369"/>
                <a:ext cx="708424" cy="6482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07" name="Shape 2807"/>
              <p:cNvSpPr/>
              <p:nvPr/>
            </p:nvSpPr>
            <p:spPr>
              <a:xfrm flipH="1">
                <a:off x="3368882" y="3866735"/>
                <a:ext cx="45858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08" name="Shape 2808"/>
              <p:cNvSpPr/>
              <p:nvPr/>
            </p:nvSpPr>
            <p:spPr>
              <a:xfrm flipH="1">
                <a:off x="3215347" y="4130567"/>
                <a:ext cx="763583" cy="5683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2811" name="Group 2811"/>
              <p:cNvGrpSpPr/>
              <p:nvPr/>
            </p:nvGrpSpPr>
            <p:grpSpPr>
              <a:xfrm>
                <a:off x="2467962" y="5886092"/>
                <a:ext cx="943783" cy="887008"/>
                <a:chOff x="0" y="0"/>
                <a:chExt cx="943782" cy="887006"/>
              </a:xfrm>
            </p:grpSpPr>
            <p:sp>
              <p:nvSpPr>
                <p:cNvPr id="2809" name="Shape 2809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810" name="Shape 2810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 -, 4)</a:t>
                  </a:r>
                </a:p>
              </p:txBody>
            </p:sp>
          </p:grpSp>
          <p:grpSp>
            <p:nvGrpSpPr>
              <p:cNvPr id="2814" name="Group 2814"/>
              <p:cNvGrpSpPr/>
              <p:nvPr/>
            </p:nvGrpSpPr>
            <p:grpSpPr>
              <a:xfrm>
                <a:off x="3800289" y="5886092"/>
                <a:ext cx="943784" cy="887008"/>
                <a:chOff x="0" y="0"/>
                <a:chExt cx="943782" cy="887006"/>
              </a:xfrm>
            </p:grpSpPr>
            <p:sp>
              <p:nvSpPr>
                <p:cNvPr id="2812" name="Shape 2812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813" name="Shape 2813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(W,5, -)</a:t>
                  </a:r>
                </a:p>
              </p:txBody>
            </p:sp>
          </p:grpSp>
          <p:sp>
            <p:nvSpPr>
              <p:cNvPr id="2815" name="Shape 2815"/>
              <p:cNvSpPr/>
              <p:nvPr/>
            </p:nvSpPr>
            <p:spPr>
              <a:xfrm flipH="1">
                <a:off x="3910351" y="6739447"/>
                <a:ext cx="169746" cy="3170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16" name="Shape 2816"/>
              <p:cNvSpPr/>
              <p:nvPr/>
            </p:nvSpPr>
            <p:spPr>
              <a:xfrm>
                <a:off x="3102106" y="6749466"/>
                <a:ext cx="175096" cy="296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818" name="Shape 2818"/>
            <p:cNvSpPr/>
            <p:nvPr/>
          </p:nvSpPr>
          <p:spPr>
            <a:xfrm flipH="1" flipV="1">
              <a:off x="504672" y="3046980"/>
              <a:ext cx="251622" cy="549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820" name="Shape 2820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821" name="Shape 2821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grpSp>
        <p:nvGrpSpPr>
          <p:cNvPr id="2846" name="Group 2846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822" name="Shape 2822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23" name="Shape 2823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24" name="Shape 2824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25" name="Shape 2825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26" name="Shape 2826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27" name="Shape 2827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828" name="Shape 2828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829" name="Shape 2829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830" name="Shape 2830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831" name="Shape 2831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832" name="Shape 2832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33" name="Shape 2833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34" name="Shape 2834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35" name="Shape 2835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36" name="Shape 2836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37" name="Shape 2837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838" name="Shape 2838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39" name="Shape 2839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0" name="Shape 2840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1" name="Shape 2841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42" name="Shape 2842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843" name="Shape 2843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844" name="Shape 2844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845" name="Shape 2845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2847" name="Shape 2847"/>
          <p:cNvSpPr/>
          <p:nvPr/>
        </p:nvSpPr>
        <p:spPr>
          <a:xfrm>
            <a:off x="6781521" y="1483495"/>
            <a:ext cx="2617071" cy="5731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07" h="21600" fill="norm" stroke="1" extrusionOk="0">
                <a:moveTo>
                  <a:pt x="20032" y="21600"/>
                </a:moveTo>
                <a:cubicBezTo>
                  <a:pt x="20024" y="20895"/>
                  <a:pt x="20110" y="20191"/>
                  <a:pt x="20291" y="19492"/>
                </a:cubicBezTo>
                <a:cubicBezTo>
                  <a:pt x="20481" y="18753"/>
                  <a:pt x="20757" y="17980"/>
                  <a:pt x="20051" y="17316"/>
                </a:cubicBezTo>
                <a:cubicBezTo>
                  <a:pt x="19217" y="16532"/>
                  <a:pt x="17389" y="16195"/>
                  <a:pt x="15610" y="15966"/>
                </a:cubicBezTo>
                <a:cubicBezTo>
                  <a:pt x="11179" y="15396"/>
                  <a:pt x="6184" y="14833"/>
                  <a:pt x="5008" y="12802"/>
                </a:cubicBezTo>
                <a:cubicBezTo>
                  <a:pt x="4646" y="12176"/>
                  <a:pt x="4765" y="11486"/>
                  <a:pt x="4060" y="10944"/>
                </a:cubicBezTo>
                <a:cubicBezTo>
                  <a:pt x="3040" y="10159"/>
                  <a:pt x="645" y="9933"/>
                  <a:pt x="117" y="8997"/>
                </a:cubicBezTo>
                <a:cubicBezTo>
                  <a:pt x="-843" y="7295"/>
                  <a:pt x="4400" y="6793"/>
                  <a:pt x="5492" y="5340"/>
                </a:cubicBezTo>
                <a:cubicBezTo>
                  <a:pt x="5927" y="4761"/>
                  <a:pt x="5639" y="4117"/>
                  <a:pt x="6062" y="3537"/>
                </a:cubicBezTo>
                <a:cubicBezTo>
                  <a:pt x="6714" y="2643"/>
                  <a:pt x="8646" y="2213"/>
                  <a:pt x="10474" y="1846"/>
                </a:cubicBezTo>
                <a:cubicBezTo>
                  <a:pt x="13446" y="1250"/>
                  <a:pt x="16400" y="637"/>
                  <a:pt x="19335" y="0"/>
                </a:cubicBezTo>
              </a:path>
            </a:pathLst>
          </a:custGeom>
          <a:ln w="101600">
            <a:solidFill>
              <a:schemeClr val="accent5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48" name="Shape 2848"/>
          <p:cNvSpPr/>
          <p:nvPr/>
        </p:nvSpPr>
        <p:spPr>
          <a:xfrm>
            <a:off x="31279" y="9215104"/>
            <a:ext cx="6744254" cy="291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104" fill="norm" stroke="1" extrusionOk="0">
                <a:moveTo>
                  <a:pt x="0" y="15367"/>
                </a:moveTo>
                <a:cubicBezTo>
                  <a:pt x="682" y="1949"/>
                  <a:pt x="1721" y="-3225"/>
                  <a:pt x="2680" y="2012"/>
                </a:cubicBezTo>
                <a:cubicBezTo>
                  <a:pt x="3286" y="5322"/>
                  <a:pt x="3820" y="12776"/>
                  <a:pt x="4454" y="13683"/>
                </a:cubicBezTo>
                <a:cubicBezTo>
                  <a:pt x="5172" y="14710"/>
                  <a:pt x="5840" y="7058"/>
                  <a:pt x="6559" y="7279"/>
                </a:cubicBezTo>
                <a:cubicBezTo>
                  <a:pt x="7273" y="7499"/>
                  <a:pt x="7916" y="15444"/>
                  <a:pt x="8630" y="15689"/>
                </a:cubicBezTo>
                <a:cubicBezTo>
                  <a:pt x="9489" y="15982"/>
                  <a:pt x="10268" y="5136"/>
                  <a:pt x="11125" y="6969"/>
                </a:cubicBezTo>
                <a:cubicBezTo>
                  <a:pt x="11806" y="8425"/>
                  <a:pt x="12402" y="18375"/>
                  <a:pt x="13097" y="16968"/>
                </a:cubicBezTo>
                <a:cubicBezTo>
                  <a:pt x="13679" y="15791"/>
                  <a:pt x="14135" y="8272"/>
                  <a:pt x="14684" y="4661"/>
                </a:cubicBezTo>
                <a:cubicBezTo>
                  <a:pt x="15623" y="-1525"/>
                  <a:pt x="16631" y="6237"/>
                  <a:pt x="17595" y="11117"/>
                </a:cubicBezTo>
                <a:cubicBezTo>
                  <a:pt x="18284" y="14607"/>
                  <a:pt x="19005" y="15629"/>
                  <a:pt x="19714" y="13920"/>
                </a:cubicBezTo>
                <a:cubicBezTo>
                  <a:pt x="20382" y="12312"/>
                  <a:pt x="21025" y="8242"/>
                  <a:pt x="21600" y="1821"/>
                </a:cubicBezTo>
              </a:path>
            </a:pathLst>
          </a:custGeom>
          <a:ln w="1016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867" name="Group 2867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849" name="Shape 2849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850" name="Shape 2850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51" name="Shape 2851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852" name="Shape 2852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853" name="Shape 2853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856" name="Group 2856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854" name="Shape 2854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855" name="Shape 2855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857" name="Shape 2857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58" name="Shape 2858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59" name="Shape 2859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0" name="Shape 2860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1" name="Shape 2861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2" name="Shape 2862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863" name="Shape 2863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864" name="Shape 2864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865" name="Shape 2865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866" name="Shape 2866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888" name="Group 2888"/>
          <p:cNvGrpSpPr/>
          <p:nvPr/>
        </p:nvGrpSpPr>
        <p:grpSpPr>
          <a:xfrm>
            <a:off x="129604" y="7686621"/>
            <a:ext cx="6470443" cy="1557596"/>
            <a:chOff x="0" y="0"/>
            <a:chExt cx="6470441" cy="1557595"/>
          </a:xfrm>
        </p:grpSpPr>
        <p:sp>
          <p:nvSpPr>
            <p:cNvPr id="2868" name="Shape 2868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869" name="Shape 2869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874" name="Group 2874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872" name="Shape 2872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873" name="Shape 2873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875" name="Shape 2875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8" name="Shape 2878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9" name="Shape 2879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880" name="Shape 2880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881" name="Shape 2881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882" name="Shape 2882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883" name="Connector 2883"/>
            <p:cNvCxnSpPr>
              <a:stCxn id="2870" idx="0"/>
              <a:endCxn id="2871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890" name="Shape 2890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885" name="Shape 2885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891" name="Shape 2891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887" name="Shape 2887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889" name="Shape 2889"/>
          <p:cNvSpPr/>
          <p:nvPr/>
        </p:nvSpPr>
        <p:spPr>
          <a:xfrm>
            <a:off x="1201433" y="3472926"/>
            <a:ext cx="2859827" cy="1257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0652" fill="norm" stroke="1" extrusionOk="0">
                <a:moveTo>
                  <a:pt x="6707" y="0"/>
                </a:moveTo>
                <a:cubicBezTo>
                  <a:pt x="10008" y="1349"/>
                  <a:pt x="13297" y="2825"/>
                  <a:pt x="16574" y="4426"/>
                </a:cubicBezTo>
                <a:cubicBezTo>
                  <a:pt x="19028" y="5625"/>
                  <a:pt x="21581" y="8051"/>
                  <a:pt x="21589" y="13122"/>
                </a:cubicBezTo>
                <a:cubicBezTo>
                  <a:pt x="21600" y="20308"/>
                  <a:pt x="17283" y="21600"/>
                  <a:pt x="13233" y="20094"/>
                </a:cubicBezTo>
                <a:cubicBezTo>
                  <a:pt x="10501" y="19078"/>
                  <a:pt x="7686" y="18828"/>
                  <a:pt x="5104" y="16627"/>
                </a:cubicBezTo>
                <a:cubicBezTo>
                  <a:pt x="3113" y="14930"/>
                  <a:pt x="1354" y="12147"/>
                  <a:pt x="0" y="8539"/>
                </a:cubicBezTo>
              </a:path>
            </a:pathLst>
          </a:custGeom>
          <a:ln w="1016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Shape 28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PG Minimization (Loop analysis)</a:t>
            </a:r>
          </a:p>
        </p:txBody>
      </p:sp>
      <p:sp>
        <p:nvSpPr>
          <p:cNvPr id="2894" name="Shape 28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44" name="Group 2944"/>
          <p:cNvGrpSpPr/>
          <p:nvPr/>
        </p:nvGrpSpPr>
        <p:grpSpPr>
          <a:xfrm>
            <a:off x="822396" y="1572672"/>
            <a:ext cx="5392822" cy="7733471"/>
            <a:chOff x="0" y="0"/>
            <a:chExt cx="5392821" cy="7733470"/>
          </a:xfrm>
        </p:grpSpPr>
        <p:grpSp>
          <p:nvGrpSpPr>
            <p:cNvPr id="2942" name="Group 2942"/>
            <p:cNvGrpSpPr/>
            <p:nvPr/>
          </p:nvGrpSpPr>
          <p:grpSpPr>
            <a:xfrm>
              <a:off x="0" y="0"/>
              <a:ext cx="5392822" cy="7733471"/>
              <a:chOff x="0" y="0"/>
              <a:chExt cx="5392821" cy="7733470"/>
            </a:xfrm>
          </p:grpSpPr>
          <p:sp>
            <p:nvSpPr>
              <p:cNvPr id="2895" name="Shape 2895"/>
              <p:cNvSpPr/>
              <p:nvPr/>
            </p:nvSpPr>
            <p:spPr>
              <a:xfrm>
                <a:off x="2548203" y="0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start</a:t>
                </a:r>
              </a:p>
            </p:txBody>
          </p:sp>
          <p:sp>
            <p:nvSpPr>
              <p:cNvPr id="2896" name="Shape 2896"/>
              <p:cNvSpPr/>
              <p:nvPr/>
            </p:nvSpPr>
            <p:spPr>
              <a:xfrm>
                <a:off x="665360" y="1108548"/>
                <a:ext cx="874039" cy="792948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(W,1,1)</a:t>
                </a:r>
              </a:p>
            </p:txBody>
          </p:sp>
          <p:sp>
            <p:nvSpPr>
              <p:cNvPr id="2897" name="Shape 2897"/>
              <p:cNvSpPr/>
              <p:nvPr/>
            </p:nvSpPr>
            <p:spPr>
              <a:xfrm>
                <a:off x="1949228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(Z,1,1)</a:t>
                </a:r>
              </a:p>
            </p:txBody>
          </p:sp>
          <p:sp>
            <p:nvSpPr>
              <p:cNvPr id="2898" name="Shape 2898"/>
              <p:cNvSpPr/>
              <p:nvPr/>
            </p:nvSpPr>
            <p:spPr>
              <a:xfrm>
                <a:off x="3234006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(Y,1,1)</a:t>
                </a:r>
              </a:p>
            </p:txBody>
          </p:sp>
          <p:sp>
            <p:nvSpPr>
              <p:cNvPr id="2899" name="Shape 2899"/>
              <p:cNvSpPr/>
              <p:nvPr/>
            </p:nvSpPr>
            <p:spPr>
              <a:xfrm>
                <a:off x="4518783" y="112457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(X,1,1)</a:t>
                </a:r>
              </a:p>
            </p:txBody>
          </p:sp>
          <p:sp>
            <p:nvSpPr>
              <p:cNvPr id="2900" name="Shape 2900"/>
              <p:cNvSpPr/>
              <p:nvPr/>
            </p:nvSpPr>
            <p:spPr>
              <a:xfrm>
                <a:off x="0" y="2255196"/>
                <a:ext cx="874038" cy="792948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 -,2)</a:t>
                </a:r>
              </a:p>
            </p:txBody>
          </p:sp>
          <p:sp>
            <p:nvSpPr>
              <p:cNvPr id="2901" name="Shape 2901"/>
              <p:cNvSpPr/>
              <p:nvPr/>
            </p:nvSpPr>
            <p:spPr>
              <a:xfrm>
                <a:off x="1307294" y="2267896"/>
                <a:ext cx="874038" cy="792948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-,2)</a:t>
                </a:r>
              </a:p>
            </p:txBody>
          </p:sp>
          <p:sp>
            <p:nvSpPr>
              <p:cNvPr id="2902" name="Shape 2902"/>
              <p:cNvSpPr/>
              <p:nvPr/>
            </p:nvSpPr>
            <p:spPr>
              <a:xfrm>
                <a:off x="665360" y="34329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 -,2)</a:t>
                </a:r>
              </a:p>
            </p:txBody>
          </p:sp>
          <p:sp>
            <p:nvSpPr>
              <p:cNvPr id="2903" name="Shape 2903"/>
              <p:cNvSpPr/>
              <p:nvPr/>
            </p:nvSpPr>
            <p:spPr>
              <a:xfrm>
                <a:off x="2502834" y="2255196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(E, -,2)</a:t>
                </a:r>
              </a:p>
            </p:txBody>
          </p:sp>
          <p:sp>
            <p:nvSpPr>
              <p:cNvPr id="2904" name="Shape 2904"/>
              <p:cNvSpPr/>
              <p:nvPr/>
            </p:nvSpPr>
            <p:spPr>
              <a:xfrm>
                <a:off x="3835162" y="2242615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(D,2,2)</a:t>
                </a:r>
              </a:p>
            </p:txBody>
          </p:sp>
          <p:sp>
            <p:nvSpPr>
              <p:cNvPr id="2905" name="Shape 2905"/>
              <p:cNvSpPr/>
              <p:nvPr/>
            </p:nvSpPr>
            <p:spPr>
              <a:xfrm>
                <a:off x="3835162" y="3445667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(C,3,2)</a:t>
                </a:r>
              </a:p>
            </p:txBody>
          </p:sp>
          <p:sp>
            <p:nvSpPr>
              <p:cNvPr id="2906" name="Shape 2906"/>
              <p:cNvSpPr/>
              <p:nvPr/>
            </p:nvSpPr>
            <p:spPr>
              <a:xfrm>
                <a:off x="2502834" y="34456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 -,2)</a:t>
                </a:r>
              </a:p>
            </p:txBody>
          </p:sp>
          <p:sp>
            <p:nvSpPr>
              <p:cNvPr id="2907" name="Shape 2907"/>
              <p:cNvSpPr/>
              <p:nvPr/>
            </p:nvSpPr>
            <p:spPr>
              <a:xfrm>
                <a:off x="3835162" y="462331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(A,4,2)</a:t>
                </a:r>
              </a:p>
            </p:txBody>
          </p:sp>
          <p:sp>
            <p:nvSpPr>
              <p:cNvPr id="2908" name="Shape 2908"/>
              <p:cNvSpPr/>
              <p:nvPr/>
            </p:nvSpPr>
            <p:spPr>
              <a:xfrm>
                <a:off x="2506560" y="4623319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-,3)</a:t>
                </a:r>
              </a:p>
            </p:txBody>
          </p:sp>
          <p:sp>
            <p:nvSpPr>
              <p:cNvPr id="2909" name="Shape 2909"/>
              <p:cNvSpPr/>
              <p:nvPr/>
            </p:nvSpPr>
            <p:spPr>
              <a:xfrm>
                <a:off x="3147849" y="6940523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end</a:t>
                </a:r>
              </a:p>
            </p:txBody>
          </p:sp>
          <p:sp>
            <p:nvSpPr>
              <p:cNvPr id="2910" name="Shape 2910"/>
              <p:cNvSpPr/>
              <p:nvPr/>
            </p:nvSpPr>
            <p:spPr>
              <a:xfrm flipH="1">
                <a:off x="1231442" y="378086"/>
                <a:ext cx="1304043" cy="743364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11" name="Shape 2911"/>
              <p:cNvSpPr/>
              <p:nvPr/>
            </p:nvSpPr>
            <p:spPr>
              <a:xfrm flipH="1">
                <a:off x="2528388" y="691937"/>
                <a:ext cx="163252" cy="4675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12" name="Shape 2912"/>
              <p:cNvSpPr/>
              <p:nvPr/>
            </p:nvSpPr>
            <p:spPr>
              <a:xfrm>
                <a:off x="3236059" y="710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13" name="Shape 2913"/>
              <p:cNvSpPr/>
              <p:nvPr/>
            </p:nvSpPr>
            <p:spPr>
              <a:xfrm>
                <a:off x="3418818" y="341434"/>
                <a:ext cx="1284001" cy="8311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14" name="Shape 2914"/>
              <p:cNvSpPr/>
              <p:nvPr/>
            </p:nvSpPr>
            <p:spPr>
              <a:xfrm>
                <a:off x="3871059" y="1853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15" name="Shape 2915"/>
              <p:cNvSpPr/>
              <p:nvPr/>
            </p:nvSpPr>
            <p:spPr>
              <a:xfrm>
                <a:off x="1303329" y="1856332"/>
                <a:ext cx="212824" cy="474977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16" name="Shape 2916"/>
              <p:cNvSpPr/>
              <p:nvPr/>
            </p:nvSpPr>
            <p:spPr>
              <a:xfrm flipH="1">
                <a:off x="4458627" y="1826404"/>
                <a:ext cx="211309" cy="4748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17" name="Shape 2917"/>
              <p:cNvSpPr/>
              <p:nvPr/>
            </p:nvSpPr>
            <p:spPr>
              <a:xfrm flipH="1">
                <a:off x="649595" y="1855561"/>
                <a:ext cx="211309" cy="474892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18" name="Shape 2918"/>
              <p:cNvSpPr/>
              <p:nvPr/>
            </p:nvSpPr>
            <p:spPr>
              <a:xfrm flipH="1">
                <a:off x="1242494" y="2997306"/>
                <a:ext cx="272340" cy="464367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19" name="Shape 2919"/>
              <p:cNvSpPr/>
              <p:nvPr/>
            </p:nvSpPr>
            <p:spPr>
              <a:xfrm>
                <a:off x="654693" y="3006305"/>
                <a:ext cx="228400" cy="496699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0" name="Shape 2920"/>
              <p:cNvSpPr/>
              <p:nvPr/>
            </p:nvSpPr>
            <p:spPr>
              <a:xfrm>
                <a:off x="2582988" y="1858720"/>
                <a:ext cx="244646" cy="421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1" name="Shape 2921"/>
              <p:cNvSpPr/>
              <p:nvPr/>
            </p:nvSpPr>
            <p:spPr>
              <a:xfrm>
                <a:off x="4272180" y="3046733"/>
                <a:ext cx="1" cy="4105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2" name="Shape 2922"/>
              <p:cNvSpPr/>
              <p:nvPr/>
            </p:nvSpPr>
            <p:spPr>
              <a:xfrm>
                <a:off x="4272180" y="4243079"/>
                <a:ext cx="1" cy="386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3" name="Shape 2923"/>
              <p:cNvSpPr/>
              <p:nvPr/>
            </p:nvSpPr>
            <p:spPr>
              <a:xfrm>
                <a:off x="4272180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4" name="Shape 2924"/>
              <p:cNvSpPr/>
              <p:nvPr/>
            </p:nvSpPr>
            <p:spPr>
              <a:xfrm>
                <a:off x="1452951" y="4052716"/>
                <a:ext cx="1137768" cy="7091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5" name="Shape 2925"/>
              <p:cNvSpPr/>
              <p:nvPr/>
            </p:nvSpPr>
            <p:spPr>
              <a:xfrm>
                <a:off x="2939853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6" name="Shape 2926"/>
              <p:cNvSpPr/>
              <p:nvPr/>
            </p:nvSpPr>
            <p:spPr>
              <a:xfrm flipH="1" flipV="1">
                <a:off x="1346597" y="4169191"/>
                <a:ext cx="1157980" cy="741921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7" name="Shape 2927"/>
              <p:cNvSpPr/>
              <p:nvPr/>
            </p:nvSpPr>
            <p:spPr>
              <a:xfrm>
                <a:off x="1538434" y="3734506"/>
                <a:ext cx="979495" cy="62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8" name="Shape 2928"/>
              <p:cNvSpPr/>
              <p:nvPr/>
            </p:nvSpPr>
            <p:spPr>
              <a:xfrm flipH="1">
                <a:off x="1560705" y="3915948"/>
                <a:ext cx="940243" cy="1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29" name="Shape 2929"/>
              <p:cNvSpPr/>
              <p:nvPr/>
            </p:nvSpPr>
            <p:spPr>
              <a:xfrm flipH="1">
                <a:off x="1416438" y="2757181"/>
                <a:ext cx="1112337" cy="7786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30" name="Shape 2930"/>
              <p:cNvSpPr/>
              <p:nvPr/>
            </p:nvSpPr>
            <p:spPr>
              <a:xfrm flipV="1">
                <a:off x="1514648" y="2918635"/>
                <a:ext cx="1074381" cy="718140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31" name="Shape 2931"/>
              <p:cNvSpPr/>
              <p:nvPr/>
            </p:nvSpPr>
            <p:spPr>
              <a:xfrm flipH="1" flipV="1">
                <a:off x="3279819" y="2896369"/>
                <a:ext cx="708424" cy="648258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32" name="Shape 2932"/>
              <p:cNvSpPr/>
              <p:nvPr/>
            </p:nvSpPr>
            <p:spPr>
              <a:xfrm flipH="1">
                <a:off x="3368882" y="3866735"/>
                <a:ext cx="458584" cy="1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33" name="Shape 2933"/>
              <p:cNvSpPr/>
              <p:nvPr/>
            </p:nvSpPr>
            <p:spPr>
              <a:xfrm flipH="1">
                <a:off x="3215347" y="4130567"/>
                <a:ext cx="763583" cy="5683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2936" name="Group 2936"/>
              <p:cNvGrpSpPr/>
              <p:nvPr/>
            </p:nvGrpSpPr>
            <p:grpSpPr>
              <a:xfrm>
                <a:off x="2467962" y="5886092"/>
                <a:ext cx="943783" cy="887008"/>
                <a:chOff x="0" y="0"/>
                <a:chExt cx="943782" cy="887006"/>
              </a:xfrm>
            </p:grpSpPr>
            <p:sp>
              <p:nvSpPr>
                <p:cNvPr id="2934" name="Shape 2934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935" name="Shape 2935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 -, 4)</a:t>
                  </a:r>
                </a:p>
              </p:txBody>
            </p:sp>
          </p:grpSp>
          <p:grpSp>
            <p:nvGrpSpPr>
              <p:cNvPr id="2939" name="Group 2939"/>
              <p:cNvGrpSpPr/>
              <p:nvPr/>
            </p:nvGrpSpPr>
            <p:grpSpPr>
              <a:xfrm>
                <a:off x="3800289" y="5886092"/>
                <a:ext cx="943784" cy="887008"/>
                <a:chOff x="0" y="0"/>
                <a:chExt cx="943782" cy="887006"/>
              </a:xfrm>
            </p:grpSpPr>
            <p:sp>
              <p:nvSpPr>
                <p:cNvPr id="2937" name="Shape 2937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938" name="Shape 2938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(W,5, -)</a:t>
                  </a:r>
                </a:p>
              </p:txBody>
            </p:sp>
          </p:grpSp>
          <p:sp>
            <p:nvSpPr>
              <p:cNvPr id="2940" name="Shape 2940"/>
              <p:cNvSpPr/>
              <p:nvPr/>
            </p:nvSpPr>
            <p:spPr>
              <a:xfrm flipH="1">
                <a:off x="3910351" y="6739447"/>
                <a:ext cx="169746" cy="3170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941" name="Shape 2941"/>
              <p:cNvSpPr/>
              <p:nvPr/>
            </p:nvSpPr>
            <p:spPr>
              <a:xfrm>
                <a:off x="3102106" y="6749466"/>
                <a:ext cx="175096" cy="296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943" name="Shape 2943"/>
            <p:cNvSpPr/>
            <p:nvPr/>
          </p:nvSpPr>
          <p:spPr>
            <a:xfrm flipH="1" flipV="1">
              <a:off x="504672" y="3046980"/>
              <a:ext cx="251622" cy="549465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2977" name="Group 2977"/>
          <p:cNvGrpSpPr/>
          <p:nvPr/>
        </p:nvGrpSpPr>
        <p:grpSpPr>
          <a:xfrm>
            <a:off x="8094382" y="1572672"/>
            <a:ext cx="4243070" cy="7733471"/>
            <a:chOff x="0" y="0"/>
            <a:chExt cx="4243069" cy="7733470"/>
          </a:xfrm>
        </p:grpSpPr>
        <p:sp>
          <p:nvSpPr>
            <p:cNvPr id="2945" name="Shape 2945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2946" name="Shape 2946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2947" name="Shape 2947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2948" name="Shape 2948"/>
            <p:cNvSpPr/>
            <p:nvPr/>
          </p:nvSpPr>
          <p:spPr>
            <a:xfrm>
              <a:off x="2572888" y="1121929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2949" name="Shape 2949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2950" name="Shape 2950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2951" name="Shape 2951"/>
            <p:cNvSpPr/>
            <p:nvPr/>
          </p:nvSpPr>
          <p:spPr>
            <a:xfrm>
              <a:off x="2538694" y="2242615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2952" name="Shape 2952"/>
            <p:cNvSpPr/>
            <p:nvPr/>
          </p:nvSpPr>
          <p:spPr>
            <a:xfrm>
              <a:off x="2538694" y="3445667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2953" name="Shape 2953"/>
            <p:cNvSpPr/>
            <p:nvPr/>
          </p:nvSpPr>
          <p:spPr>
            <a:xfrm>
              <a:off x="2538694" y="4623319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2954" name="Shape 2954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2955" name="Shape 2955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2956" name="Shape 2956"/>
            <p:cNvSpPr/>
            <p:nvPr/>
          </p:nvSpPr>
          <p:spPr>
            <a:xfrm flipH="1">
              <a:off x="699910" y="691937"/>
              <a:ext cx="695263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7" name="Shape 2957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8" name="Shape 2958"/>
            <p:cNvSpPr/>
            <p:nvPr/>
          </p:nvSpPr>
          <p:spPr>
            <a:xfrm>
              <a:off x="2025613" y="679819"/>
              <a:ext cx="698858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9" name="Shape 2959"/>
            <p:cNvSpPr/>
            <p:nvPr/>
          </p:nvSpPr>
          <p:spPr>
            <a:xfrm>
              <a:off x="1995765" y="1811470"/>
              <a:ext cx="625374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0" name="Shape 2960"/>
            <p:cNvSpPr/>
            <p:nvPr/>
          </p:nvSpPr>
          <p:spPr>
            <a:xfrm flipH="1">
              <a:off x="2981930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1" name="Shape 2961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2" name="Shape 2962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3" name="Shape 2963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4" name="Shape 2964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5" name="Shape 2965"/>
            <p:cNvSpPr/>
            <p:nvPr/>
          </p:nvSpPr>
          <p:spPr>
            <a:xfrm>
              <a:off x="689884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6" name="Shape 2966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7" name="Shape 2967"/>
            <p:cNvSpPr/>
            <p:nvPr/>
          </p:nvSpPr>
          <p:spPr>
            <a:xfrm flipH="1">
              <a:off x="430823" y="3072697"/>
              <a:ext cx="5354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8" name="Shape 2968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9" name="Shape 2969"/>
            <p:cNvSpPr/>
            <p:nvPr/>
          </p:nvSpPr>
          <p:spPr>
            <a:xfrm>
              <a:off x="1171495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970" name="Shape 2970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2971" name="Shape 2971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972" name="Shape 2972"/>
            <p:cNvSpPr/>
            <p:nvPr/>
          </p:nvSpPr>
          <p:spPr>
            <a:xfrm>
              <a:off x="2538694" y="5933122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2973" name="Shape 2973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74" name="Shape 2974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75" name="Shape 2975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2976" name="Shape 2976"/>
            <p:cNvSpPr/>
            <p:nvPr/>
          </p:nvSpPr>
          <p:spPr>
            <a:xfrm>
              <a:off x="31360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sp>
        <p:nvSpPr>
          <p:cNvPr id="2978" name="Shape 2978"/>
          <p:cNvSpPr/>
          <p:nvPr/>
        </p:nvSpPr>
        <p:spPr>
          <a:xfrm>
            <a:off x="5867400" y="5511800"/>
            <a:ext cx="1724702" cy="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79" name="Shape 2979"/>
          <p:cNvSpPr/>
          <p:nvPr/>
        </p:nvSpPr>
        <p:spPr>
          <a:xfrm>
            <a:off x="2846450" y="8330841"/>
            <a:ext cx="1107002" cy="636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980" name="Shape 2980"/>
          <p:cNvSpPr/>
          <p:nvPr/>
        </p:nvSpPr>
        <p:spPr>
          <a:xfrm>
            <a:off x="4588702" y="8330841"/>
            <a:ext cx="1107002" cy="636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2981" name="Shape 2981"/>
          <p:cNvSpPr/>
          <p:nvPr/>
        </p:nvSpPr>
        <p:spPr>
          <a:xfrm>
            <a:off x="38024" y="6556202"/>
            <a:ext cx="265315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/>
            </a:lvl1pPr>
          </a:lstStyle>
          <a:p>
            <a:pPr/>
            <a:r>
              <a:t>Must end at W</a:t>
            </a:r>
          </a:p>
        </p:txBody>
      </p:sp>
      <p:sp>
        <p:nvSpPr>
          <p:cNvPr id="2982" name="Shape 2982"/>
          <p:cNvSpPr/>
          <p:nvPr/>
        </p:nvSpPr>
        <p:spPr>
          <a:xfrm>
            <a:off x="1921125" y="7374081"/>
            <a:ext cx="1101879" cy="46946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983" name="Shape 2983"/>
          <p:cNvSpPr/>
          <p:nvPr/>
        </p:nvSpPr>
        <p:spPr>
          <a:xfrm>
            <a:off x="276976" y="3271034"/>
            <a:ext cx="1089094" cy="3040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9" h="21600" fill="norm" stroke="1" extrusionOk="0">
                <a:moveTo>
                  <a:pt x="2914" y="21600"/>
                </a:moveTo>
                <a:cubicBezTo>
                  <a:pt x="1108" y="19644"/>
                  <a:pt x="138" y="17616"/>
                  <a:pt x="14" y="15577"/>
                </a:cubicBezTo>
                <a:cubicBezTo>
                  <a:pt x="-141" y="13049"/>
                  <a:pt x="1040" y="10489"/>
                  <a:pt x="2676" y="8020"/>
                </a:cubicBezTo>
                <a:cubicBezTo>
                  <a:pt x="3732" y="6426"/>
                  <a:pt x="5001" y="4845"/>
                  <a:pt x="7550" y="3458"/>
                </a:cubicBezTo>
                <a:cubicBezTo>
                  <a:pt x="10776" y="1703"/>
                  <a:pt x="15762" y="465"/>
                  <a:pt x="21459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8" grpId="2"/>
      <p:bldP build="whole" bldLvl="1" animBg="1" rev="0" advAuto="0" spid="2977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Shape 29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2986" name="Shape 29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87" name="Shape 2987"/>
          <p:cNvSpPr/>
          <p:nvPr/>
        </p:nvSpPr>
        <p:spPr>
          <a:xfrm>
            <a:off x="5033931" y="2867626"/>
            <a:ext cx="78514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Idea 1: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Restrict advertisements to PG edges</a:t>
            </a:r>
          </a:p>
        </p:txBody>
      </p:sp>
      <p:sp>
        <p:nvSpPr>
          <p:cNvPr id="2988" name="Shape 2988"/>
          <p:cNvSpPr/>
          <p:nvPr/>
        </p:nvSpPr>
        <p:spPr>
          <a:xfrm>
            <a:off x="5177220" y="3467100"/>
            <a:ext cx="7851474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Encode PG state in community tag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Incoming edges — import filters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Outgoing edges — export filters</a:t>
            </a:r>
          </a:p>
        </p:txBody>
      </p:sp>
      <p:sp>
        <p:nvSpPr>
          <p:cNvPr id="2989" name="Shape 2989"/>
          <p:cNvSpPr/>
          <p:nvPr/>
        </p:nvSpPr>
        <p:spPr>
          <a:xfrm>
            <a:off x="5033931" y="6587426"/>
            <a:ext cx="78514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/>
            </a:pPr>
            <a:r>
              <a:t>Let BGP find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some</a:t>
            </a:r>
            <a:r>
              <a:t>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allowed</a:t>
            </a:r>
            <a:r>
              <a:t> path dynamically</a:t>
            </a:r>
          </a:p>
        </p:txBody>
      </p:sp>
      <p:sp>
        <p:nvSpPr>
          <p:cNvPr id="2990" name="Shape 2990"/>
          <p:cNvSpPr/>
          <p:nvPr/>
        </p:nvSpPr>
        <p:spPr>
          <a:xfrm>
            <a:off x="8351031" y="5071222"/>
            <a:ext cx="1" cy="132080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023" name="Group 3023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2991" name="Shape 2991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2992" name="Shape 2992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2993" name="Shape 2993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2994" name="Shape 2994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2995" name="Shape 2995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2996" name="Shape 2996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2997" name="Shape 2997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2998" name="Shape 2998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2999" name="Shape 2999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000" name="Shape 3000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001" name="Shape 3001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002" name="Shape 3002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3" name="Shape 3003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4" name="Shape 3004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5" name="Shape 3005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6" name="Shape 3006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7" name="Shape 3007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8" name="Shape 3008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9" name="Shape 3009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10" name="Shape 3010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11" name="Shape 3011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12" name="Shape 3012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13" name="Shape 3013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14" name="Shape 3014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15" name="Shape 3015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16" name="Shape 3016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017" name="Shape 3017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18" name="Shape 3018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019" name="Shape 3019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0" name="Shape 3020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1" name="Shape 3021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022" name="Shape 3022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Click="1" p14:dur="2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Shape 30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026" name="Shape 30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7" name="Shape 3027"/>
          <p:cNvSpPr/>
          <p:nvPr/>
        </p:nvSpPr>
        <p:spPr>
          <a:xfrm>
            <a:off x="4409442" y="4597400"/>
            <a:ext cx="662927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/>
            </a:lvl1pPr>
          </a:lstStyle>
          <a:p>
            <a:pPr/>
            <a:r>
              <a:t>C allows import from D with tag (2,2)</a:t>
            </a:r>
          </a:p>
        </p:txBody>
      </p:sp>
      <p:grpSp>
        <p:nvGrpSpPr>
          <p:cNvPr id="3060" name="Group 3060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028" name="Shape 3028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029" name="Shape 3029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030" name="Shape 3030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034" name="Shape 3034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035" name="Shape 3035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036" name="Shape 3036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037" name="Shape 3037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038" name="Shape 3038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039" name="Shape 3039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0" name="Shape 3040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1" name="Shape 3041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2" name="Shape 3042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3" name="Shape 3043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4" name="Shape 3044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5" name="Shape 3045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6" name="Shape 3046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7" name="Shape 3047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8" name="Shape 3048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9" name="Shape 3049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0" name="Shape 3050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1" name="Shape 3051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2" name="Shape 3052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53" name="Shape 3053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054" name="Shape 3054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55" name="Shape 3055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056" name="Shape 3056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7" name="Shape 3057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58" name="Shape 3058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059" name="Shape 3059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Shape 30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063" name="Shape 30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4" name="Shape 3064"/>
          <p:cNvSpPr/>
          <p:nvPr/>
        </p:nvSpPr>
        <p:spPr>
          <a:xfrm>
            <a:off x="4409442" y="5534132"/>
            <a:ext cx="66292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/>
            </a:lvl1pPr>
          </a:lstStyle>
          <a:p>
            <a:pPr/>
            <a:r>
              <a:t>C exports to A,B with tag (3,2)</a:t>
            </a:r>
          </a:p>
        </p:txBody>
      </p:sp>
      <p:grpSp>
        <p:nvGrpSpPr>
          <p:cNvPr id="3097" name="Group 3097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065" name="Shape 3065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066" name="Shape 3066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067" name="Shape 3067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068" name="Shape 3068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069" name="Shape 3069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070" name="Shape 3070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071" name="Shape 3071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072" name="Shape 3072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073" name="Shape 3073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074" name="Shape 3074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075" name="Shape 3075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076" name="Shape 3076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7" name="Shape 3077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8" name="Shape 3078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0" name="Shape 3080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1" name="Shape 3081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2" name="Shape 3082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3" name="Shape 3083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4" name="Shape 3084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5" name="Shape 3085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6" name="Shape 3086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7" name="Shape 3087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8" name="Shape 3088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9" name="Shape 3089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90" name="Shape 3090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091" name="Shape 3091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92" name="Shape 3092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093" name="Shape 3093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4" name="Shape 3094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95" name="Shape 3095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096" name="Shape 3096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Shape 30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100" name="Shape 31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33" name="Group 3133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101" name="Shape 3101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102" name="Shape 3102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103" name="Shape 3103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104" name="Shape 3104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105" name="Shape 3105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106" name="Shape 3106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107" name="Shape 3107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108" name="Shape 3108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109" name="Shape 3109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110" name="Shape 3110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111" name="Shape 3111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112" name="Shape 3112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13" name="Shape 3113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14" name="Shape 3114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15" name="Shape 3115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16" name="Shape 3116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17" name="Shape 3117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18" name="Shape 3118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19" name="Shape 3119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0" name="Shape 3120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2" name="Shape 3122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3" name="Shape 3123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4" name="Shape 3124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25" name="Shape 3125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126" name="Shape 3126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127" name="Shape 3127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128" name="Shape 3128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129" name="Shape 3129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30" name="Shape 3130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31" name="Shape 3131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132" name="Shape 3132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sp>
        <p:nvSpPr>
          <p:cNvPr id="3134" name="Shape 3134"/>
          <p:cNvSpPr/>
          <p:nvPr/>
        </p:nvSpPr>
        <p:spPr>
          <a:xfrm>
            <a:off x="10281169" y="6278612"/>
            <a:ext cx="71489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(-,2)</a:t>
            </a:r>
          </a:p>
        </p:txBody>
      </p:sp>
      <p:sp>
        <p:nvSpPr>
          <p:cNvPr id="3135" name="Shape 3135"/>
          <p:cNvSpPr/>
          <p:nvPr/>
        </p:nvSpPr>
        <p:spPr>
          <a:xfrm>
            <a:off x="9857778" y="3621906"/>
            <a:ext cx="77775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(2,2)</a:t>
            </a:r>
          </a:p>
        </p:txBody>
      </p:sp>
      <p:grpSp>
        <p:nvGrpSpPr>
          <p:cNvPr id="3160" name="Group 3160"/>
          <p:cNvGrpSpPr/>
          <p:nvPr/>
        </p:nvGrpSpPr>
        <p:grpSpPr>
          <a:xfrm>
            <a:off x="4946505" y="2996786"/>
            <a:ext cx="7340391" cy="5100536"/>
            <a:chOff x="0" y="-125929"/>
            <a:chExt cx="7340389" cy="5100535"/>
          </a:xfrm>
        </p:grpSpPr>
        <p:sp>
          <p:nvSpPr>
            <p:cNvPr id="3136" name="Shape 3136"/>
            <p:cNvSpPr/>
            <p:nvPr/>
          </p:nvSpPr>
          <p:spPr>
            <a:xfrm flipH="1" flipV="1">
              <a:off x="4504913" y="919017"/>
              <a:ext cx="1366314" cy="7595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37" name="Shape 3137"/>
            <p:cNvSpPr/>
            <p:nvPr/>
          </p:nvSpPr>
          <p:spPr>
            <a:xfrm flipV="1">
              <a:off x="5883879" y="591922"/>
              <a:ext cx="345430" cy="10468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38" name="Shape 3138"/>
            <p:cNvSpPr/>
            <p:nvPr/>
          </p:nvSpPr>
          <p:spPr>
            <a:xfrm flipH="1" flipV="1">
              <a:off x="6350093" y="2896901"/>
              <a:ext cx="252627" cy="11596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39" name="Shape 3139"/>
            <p:cNvSpPr/>
            <p:nvPr/>
          </p:nvSpPr>
          <p:spPr>
            <a:xfrm flipH="1" flipV="1">
              <a:off x="293397" y="406136"/>
              <a:ext cx="882914" cy="21290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40" name="Shape 3140"/>
            <p:cNvSpPr/>
            <p:nvPr/>
          </p:nvSpPr>
          <p:spPr>
            <a:xfrm flipH="1" flipV="1">
              <a:off x="937145" y="447398"/>
              <a:ext cx="1317116" cy="1317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41" name="Shape 3141"/>
            <p:cNvSpPr/>
            <p:nvPr/>
          </p:nvSpPr>
          <p:spPr>
            <a:xfrm>
              <a:off x="1036122" y="1531150"/>
              <a:ext cx="6148851" cy="1537589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492773" y="2015138"/>
              <a:ext cx="943179" cy="842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3143" name="Shape 3143"/>
            <p:cNvSpPr/>
            <p:nvPr/>
          </p:nvSpPr>
          <p:spPr>
            <a:xfrm>
              <a:off x="2103636" y="1075122"/>
              <a:ext cx="718900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3144" name="Shape 3144"/>
            <p:cNvSpPr/>
            <p:nvPr/>
          </p:nvSpPr>
          <p:spPr>
            <a:xfrm>
              <a:off x="5884779" y="1669840"/>
              <a:ext cx="824257" cy="867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51790" y="2208725"/>
              <a:ext cx="743058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3146" name="Shape 3146"/>
            <p:cNvSpPr/>
            <p:nvPr/>
          </p:nvSpPr>
          <p:spPr>
            <a:xfrm>
              <a:off x="968120" y="2119223"/>
              <a:ext cx="252178" cy="277060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47" name="Shape 3147"/>
            <p:cNvSpPr/>
            <p:nvPr/>
          </p:nvSpPr>
          <p:spPr>
            <a:xfrm>
              <a:off x="2137455" y="157489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48" name="Shape 3148"/>
            <p:cNvSpPr/>
            <p:nvPr/>
          </p:nvSpPr>
          <p:spPr>
            <a:xfrm>
              <a:off x="5710073" y="1528786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220969" y="272202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50" name="Shape 3150"/>
            <p:cNvSpPr/>
            <p:nvPr/>
          </p:nvSpPr>
          <p:spPr>
            <a:xfrm>
              <a:off x="4383669" y="1839390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51" name="Shape 3151"/>
            <p:cNvSpPr/>
            <p:nvPr/>
          </p:nvSpPr>
          <p:spPr>
            <a:xfrm>
              <a:off x="4091615" y="2112265"/>
              <a:ext cx="836286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3152" name="Shape 3152"/>
            <p:cNvSpPr/>
            <p:nvPr/>
          </p:nvSpPr>
          <p:spPr>
            <a:xfrm>
              <a:off x="4474965" y="2015848"/>
              <a:ext cx="1889037" cy="816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53" name="Shape 3153"/>
            <p:cNvSpPr/>
            <p:nvPr/>
          </p:nvSpPr>
          <p:spPr>
            <a:xfrm flipV="1">
              <a:off x="1235601" y="1979851"/>
              <a:ext cx="3330524" cy="2608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54" name="Shape 3154"/>
            <p:cNvSpPr/>
            <p:nvPr/>
          </p:nvSpPr>
          <p:spPr>
            <a:xfrm>
              <a:off x="2278190" y="1704521"/>
              <a:ext cx="2174854" cy="2307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55" name="Shape 3155"/>
            <p:cNvSpPr/>
            <p:nvPr/>
          </p:nvSpPr>
          <p:spPr>
            <a:xfrm flipV="1">
              <a:off x="4418304" y="1634154"/>
              <a:ext cx="1539532" cy="3715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56" name="Shape 3156"/>
            <p:cNvSpPr/>
            <p:nvPr/>
          </p:nvSpPr>
          <p:spPr>
            <a:xfrm>
              <a:off x="5906248" y="3899556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3157" name="Shape 3157"/>
            <p:cNvSpPr/>
            <p:nvPr/>
          </p:nvSpPr>
          <p:spPr>
            <a:xfrm>
              <a:off x="5759336" y="-125930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3158" name="Shape 3158"/>
            <p:cNvSpPr/>
            <p:nvPr/>
          </p:nvSpPr>
          <p:spPr>
            <a:xfrm>
              <a:off x="3393477" y="-1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3159" name="Shape 3159"/>
            <p:cNvSpPr/>
            <p:nvPr/>
          </p:nvSpPr>
          <p:spPr>
            <a:xfrm>
              <a:off x="-1" y="258810"/>
              <a:ext cx="1712916" cy="124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3161" name="Shape 3161"/>
          <p:cNvSpPr/>
          <p:nvPr/>
        </p:nvSpPr>
        <p:spPr>
          <a:xfrm>
            <a:off x="9677510" y="4026795"/>
            <a:ext cx="893712" cy="483237"/>
          </a:xfrm>
          <a:prstGeom prst="line">
            <a:avLst/>
          </a:prstGeom>
          <a:ln w="762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62" name="Shape 3162"/>
          <p:cNvSpPr/>
          <p:nvPr/>
        </p:nvSpPr>
        <p:spPr>
          <a:xfrm flipH="1" flipV="1">
            <a:off x="11149449" y="6134979"/>
            <a:ext cx="153101" cy="788001"/>
          </a:xfrm>
          <a:prstGeom prst="line">
            <a:avLst/>
          </a:prstGeom>
          <a:ln w="762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165" name="Group 3165"/>
          <p:cNvGrpSpPr/>
          <p:nvPr/>
        </p:nvGrpSpPr>
        <p:grpSpPr>
          <a:xfrm>
            <a:off x="5004509" y="8319879"/>
            <a:ext cx="8425790" cy="653293"/>
            <a:chOff x="0" y="0"/>
            <a:chExt cx="8425789" cy="653291"/>
          </a:xfrm>
        </p:grpSpPr>
        <p:sp>
          <p:nvSpPr>
            <p:cNvPr id="3163" name="Shape 3163"/>
            <p:cNvSpPr/>
            <p:nvPr/>
          </p:nvSpPr>
          <p:spPr>
            <a:xfrm>
              <a:off x="1179096" y="90402"/>
              <a:ext cx="7246694" cy="497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 sz="26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3164" name="Shape 3164"/>
            <p:cNvSpPr/>
            <p:nvPr/>
          </p:nvSpPr>
          <p:spPr>
            <a:xfrm>
              <a:off x="0" y="0"/>
              <a:ext cx="1598193" cy="653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Shape 3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168" name="Shape 31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01" name="Group 3201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169" name="Shape 3169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170" name="Shape 3170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171" name="Shape 3171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172" name="Shape 3172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173" name="Shape 3173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174" name="Shape 3174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175" name="Shape 3175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176" name="Shape 3176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177" name="Shape 3177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178" name="Shape 3178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179" name="Shape 3179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180" name="Shape 3180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81" name="Shape 3181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82" name="Shape 3182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83" name="Shape 3183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84" name="Shape 3184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85" name="Shape 3185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86" name="Shape 3186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87" name="Shape 3187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88" name="Shape 3188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89" name="Shape 3189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90" name="Shape 3190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91" name="Shape 3191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92" name="Shape 3192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93" name="Shape 3193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194" name="Shape 3194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195" name="Shape 3195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196" name="Shape 3196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197" name="Shape 3197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98" name="Shape 3198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199" name="Shape 3199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200" name="Shape 3200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grpSp>
        <p:nvGrpSpPr>
          <p:cNvPr id="3226" name="Group 3226"/>
          <p:cNvGrpSpPr/>
          <p:nvPr/>
        </p:nvGrpSpPr>
        <p:grpSpPr>
          <a:xfrm>
            <a:off x="4946505" y="2996786"/>
            <a:ext cx="7340391" cy="5100536"/>
            <a:chOff x="0" y="-125929"/>
            <a:chExt cx="7340389" cy="5100535"/>
          </a:xfrm>
        </p:grpSpPr>
        <p:sp>
          <p:nvSpPr>
            <p:cNvPr id="3202" name="Shape 3202"/>
            <p:cNvSpPr/>
            <p:nvPr/>
          </p:nvSpPr>
          <p:spPr>
            <a:xfrm flipH="1" flipV="1">
              <a:off x="4504913" y="919017"/>
              <a:ext cx="1366314" cy="7595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3" name="Shape 3203"/>
            <p:cNvSpPr/>
            <p:nvPr/>
          </p:nvSpPr>
          <p:spPr>
            <a:xfrm flipV="1">
              <a:off x="5883879" y="591922"/>
              <a:ext cx="345430" cy="10468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4" name="Shape 3204"/>
            <p:cNvSpPr/>
            <p:nvPr/>
          </p:nvSpPr>
          <p:spPr>
            <a:xfrm flipH="1" flipV="1">
              <a:off x="6350093" y="2896901"/>
              <a:ext cx="252627" cy="11596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5" name="Shape 3205"/>
            <p:cNvSpPr/>
            <p:nvPr/>
          </p:nvSpPr>
          <p:spPr>
            <a:xfrm flipH="1" flipV="1">
              <a:off x="293397" y="406136"/>
              <a:ext cx="882914" cy="21290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6" name="Shape 3206"/>
            <p:cNvSpPr/>
            <p:nvPr/>
          </p:nvSpPr>
          <p:spPr>
            <a:xfrm flipH="1" flipV="1">
              <a:off x="937145" y="447398"/>
              <a:ext cx="1317116" cy="1317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07" name="Shape 3207"/>
            <p:cNvSpPr/>
            <p:nvPr/>
          </p:nvSpPr>
          <p:spPr>
            <a:xfrm>
              <a:off x="1036122" y="1531150"/>
              <a:ext cx="6148851" cy="1537589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492773" y="2015138"/>
              <a:ext cx="943179" cy="842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3209" name="Shape 3209"/>
            <p:cNvSpPr/>
            <p:nvPr/>
          </p:nvSpPr>
          <p:spPr>
            <a:xfrm>
              <a:off x="2103636" y="1075122"/>
              <a:ext cx="718900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884779" y="1669840"/>
              <a:ext cx="824257" cy="867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3211" name="Shape 3211"/>
            <p:cNvSpPr/>
            <p:nvPr/>
          </p:nvSpPr>
          <p:spPr>
            <a:xfrm>
              <a:off x="6251790" y="2208725"/>
              <a:ext cx="743058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3212" name="Shape 3212"/>
            <p:cNvSpPr/>
            <p:nvPr/>
          </p:nvSpPr>
          <p:spPr>
            <a:xfrm>
              <a:off x="968120" y="2119223"/>
              <a:ext cx="252178" cy="277060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13" name="Shape 3213"/>
            <p:cNvSpPr/>
            <p:nvPr/>
          </p:nvSpPr>
          <p:spPr>
            <a:xfrm>
              <a:off x="2137455" y="157489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14" name="Shape 3214"/>
            <p:cNvSpPr/>
            <p:nvPr/>
          </p:nvSpPr>
          <p:spPr>
            <a:xfrm>
              <a:off x="5710073" y="1528786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220969" y="272202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16" name="Shape 3216"/>
            <p:cNvSpPr/>
            <p:nvPr/>
          </p:nvSpPr>
          <p:spPr>
            <a:xfrm>
              <a:off x="4383669" y="1839390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17" name="Shape 3217"/>
            <p:cNvSpPr/>
            <p:nvPr/>
          </p:nvSpPr>
          <p:spPr>
            <a:xfrm>
              <a:off x="4091615" y="2112265"/>
              <a:ext cx="836286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3218" name="Shape 3218"/>
            <p:cNvSpPr/>
            <p:nvPr/>
          </p:nvSpPr>
          <p:spPr>
            <a:xfrm>
              <a:off x="4474965" y="2015848"/>
              <a:ext cx="1889037" cy="816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19" name="Shape 3219"/>
            <p:cNvSpPr/>
            <p:nvPr/>
          </p:nvSpPr>
          <p:spPr>
            <a:xfrm flipV="1">
              <a:off x="1235601" y="1979851"/>
              <a:ext cx="3330524" cy="2608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20" name="Shape 3220"/>
            <p:cNvSpPr/>
            <p:nvPr/>
          </p:nvSpPr>
          <p:spPr>
            <a:xfrm>
              <a:off x="2278190" y="1704521"/>
              <a:ext cx="2174854" cy="2307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21" name="Shape 3221"/>
            <p:cNvSpPr/>
            <p:nvPr/>
          </p:nvSpPr>
          <p:spPr>
            <a:xfrm flipV="1">
              <a:off x="4418304" y="1634154"/>
              <a:ext cx="1539532" cy="3715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22" name="Shape 3222"/>
            <p:cNvSpPr/>
            <p:nvPr/>
          </p:nvSpPr>
          <p:spPr>
            <a:xfrm>
              <a:off x="5906248" y="3899556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3223" name="Shape 3223"/>
            <p:cNvSpPr/>
            <p:nvPr/>
          </p:nvSpPr>
          <p:spPr>
            <a:xfrm>
              <a:off x="5759336" y="-125930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3224" name="Shape 3224"/>
            <p:cNvSpPr/>
            <p:nvPr/>
          </p:nvSpPr>
          <p:spPr>
            <a:xfrm>
              <a:off x="3393477" y="-1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3225" name="Shape 3225"/>
            <p:cNvSpPr/>
            <p:nvPr/>
          </p:nvSpPr>
          <p:spPr>
            <a:xfrm>
              <a:off x="-1" y="258810"/>
              <a:ext cx="1712916" cy="124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3227" name="Shape 3227"/>
          <p:cNvSpPr/>
          <p:nvPr/>
        </p:nvSpPr>
        <p:spPr>
          <a:xfrm flipH="1">
            <a:off x="9554267" y="4714382"/>
            <a:ext cx="902975" cy="230209"/>
          </a:xfrm>
          <a:prstGeom prst="line">
            <a:avLst/>
          </a:prstGeom>
          <a:ln w="762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28" name="Shape 3228"/>
          <p:cNvSpPr/>
          <p:nvPr/>
        </p:nvSpPr>
        <p:spPr>
          <a:xfrm flipH="1" flipV="1">
            <a:off x="9654819" y="5431278"/>
            <a:ext cx="1168527" cy="472946"/>
          </a:xfrm>
          <a:prstGeom prst="line">
            <a:avLst/>
          </a:prstGeom>
          <a:ln w="762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29" name="Shape 3229"/>
          <p:cNvSpPr/>
          <p:nvPr/>
        </p:nvSpPr>
        <p:spPr>
          <a:xfrm>
            <a:off x="9358188" y="5607288"/>
            <a:ext cx="71489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(-,2)</a:t>
            </a:r>
          </a:p>
        </p:txBody>
      </p:sp>
      <p:sp>
        <p:nvSpPr>
          <p:cNvPr id="3230" name="Shape 3230"/>
          <p:cNvSpPr/>
          <p:nvPr/>
        </p:nvSpPr>
        <p:spPr>
          <a:xfrm>
            <a:off x="10013901" y="4894141"/>
            <a:ext cx="77775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(3,2)</a:t>
            </a:r>
          </a:p>
        </p:txBody>
      </p:sp>
      <p:grpSp>
        <p:nvGrpSpPr>
          <p:cNvPr id="3233" name="Group 3233"/>
          <p:cNvGrpSpPr/>
          <p:nvPr/>
        </p:nvGrpSpPr>
        <p:grpSpPr>
          <a:xfrm>
            <a:off x="5004509" y="8319879"/>
            <a:ext cx="8425790" cy="653293"/>
            <a:chOff x="0" y="0"/>
            <a:chExt cx="8425789" cy="653291"/>
          </a:xfrm>
        </p:grpSpPr>
        <p:sp>
          <p:nvSpPr>
            <p:cNvPr id="3231" name="Shape 3231"/>
            <p:cNvSpPr/>
            <p:nvPr/>
          </p:nvSpPr>
          <p:spPr>
            <a:xfrm>
              <a:off x="1179096" y="90402"/>
              <a:ext cx="7246694" cy="497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 sz="26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3232" name="Shape 3232"/>
            <p:cNvSpPr/>
            <p:nvPr/>
          </p:nvSpPr>
          <p:spPr>
            <a:xfrm>
              <a:off x="0" y="0"/>
              <a:ext cx="1598193" cy="653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Shape 3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236" name="Shape 32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9" name="Group 3269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237" name="Shape 3237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238" name="Shape 3238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239" name="Shape 3239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240" name="Shape 3240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241" name="Shape 3241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242" name="Shape 3242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243" name="Shape 3243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244" name="Shape 3244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245" name="Shape 3245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246" name="Shape 3246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247" name="Shape 3247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248" name="Shape 3248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49" name="Shape 3249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0" name="Shape 3250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1" name="Shape 3251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2" name="Shape 3252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3" name="Shape 3253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4" name="Shape 3254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5" name="Shape 3255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6" name="Shape 3256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7" name="Shape 3257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635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8" name="Shape 3258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59" name="Shape 3259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60" name="Shape 3260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61" name="Shape 3261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262" name="Shape 3262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263" name="Shape 3263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264" name="Shape 3264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265" name="Shape 3265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66" name="Shape 3266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67" name="Shape 3267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268" name="Shape 3268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grpSp>
        <p:nvGrpSpPr>
          <p:cNvPr id="3294" name="Group 3294"/>
          <p:cNvGrpSpPr/>
          <p:nvPr/>
        </p:nvGrpSpPr>
        <p:grpSpPr>
          <a:xfrm>
            <a:off x="4946505" y="2996786"/>
            <a:ext cx="7340391" cy="5100536"/>
            <a:chOff x="0" y="-125929"/>
            <a:chExt cx="7340389" cy="5100535"/>
          </a:xfrm>
        </p:grpSpPr>
        <p:sp>
          <p:nvSpPr>
            <p:cNvPr id="3270" name="Shape 3270"/>
            <p:cNvSpPr/>
            <p:nvPr/>
          </p:nvSpPr>
          <p:spPr>
            <a:xfrm flipH="1" flipV="1">
              <a:off x="4504913" y="919017"/>
              <a:ext cx="1366314" cy="7595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71" name="Shape 3271"/>
            <p:cNvSpPr/>
            <p:nvPr/>
          </p:nvSpPr>
          <p:spPr>
            <a:xfrm flipV="1">
              <a:off x="5883879" y="591922"/>
              <a:ext cx="345430" cy="10468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72" name="Shape 3272"/>
            <p:cNvSpPr/>
            <p:nvPr/>
          </p:nvSpPr>
          <p:spPr>
            <a:xfrm flipH="1" flipV="1">
              <a:off x="6350093" y="2896901"/>
              <a:ext cx="252627" cy="11596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73" name="Shape 3273"/>
            <p:cNvSpPr/>
            <p:nvPr/>
          </p:nvSpPr>
          <p:spPr>
            <a:xfrm flipH="1" flipV="1">
              <a:off x="293397" y="406136"/>
              <a:ext cx="882914" cy="21290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74" name="Shape 3274"/>
            <p:cNvSpPr/>
            <p:nvPr/>
          </p:nvSpPr>
          <p:spPr>
            <a:xfrm flipH="1" flipV="1">
              <a:off x="937145" y="447398"/>
              <a:ext cx="1317116" cy="1317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75" name="Shape 3275"/>
            <p:cNvSpPr/>
            <p:nvPr/>
          </p:nvSpPr>
          <p:spPr>
            <a:xfrm>
              <a:off x="1036122" y="1531150"/>
              <a:ext cx="6148851" cy="1537589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492773" y="2015138"/>
              <a:ext cx="943179" cy="842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3277" name="Shape 3277"/>
            <p:cNvSpPr/>
            <p:nvPr/>
          </p:nvSpPr>
          <p:spPr>
            <a:xfrm>
              <a:off x="2103636" y="1075122"/>
              <a:ext cx="718900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884779" y="1669840"/>
              <a:ext cx="824257" cy="867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3279" name="Shape 3279"/>
            <p:cNvSpPr/>
            <p:nvPr/>
          </p:nvSpPr>
          <p:spPr>
            <a:xfrm>
              <a:off x="6251790" y="2208725"/>
              <a:ext cx="743058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3280" name="Shape 3280"/>
            <p:cNvSpPr/>
            <p:nvPr/>
          </p:nvSpPr>
          <p:spPr>
            <a:xfrm>
              <a:off x="968120" y="2119223"/>
              <a:ext cx="252178" cy="277060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1" name="Shape 3281"/>
            <p:cNvSpPr/>
            <p:nvPr/>
          </p:nvSpPr>
          <p:spPr>
            <a:xfrm>
              <a:off x="2137455" y="157489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710073" y="1528786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3" name="Shape 3283"/>
            <p:cNvSpPr/>
            <p:nvPr/>
          </p:nvSpPr>
          <p:spPr>
            <a:xfrm>
              <a:off x="6220969" y="272202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4" name="Shape 3284"/>
            <p:cNvSpPr/>
            <p:nvPr/>
          </p:nvSpPr>
          <p:spPr>
            <a:xfrm>
              <a:off x="4383669" y="1839390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5" name="Shape 3285"/>
            <p:cNvSpPr/>
            <p:nvPr/>
          </p:nvSpPr>
          <p:spPr>
            <a:xfrm>
              <a:off x="4091615" y="2112265"/>
              <a:ext cx="836286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3286" name="Shape 3286"/>
            <p:cNvSpPr/>
            <p:nvPr/>
          </p:nvSpPr>
          <p:spPr>
            <a:xfrm>
              <a:off x="4474965" y="2015848"/>
              <a:ext cx="1889037" cy="816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7" name="Shape 3287"/>
            <p:cNvSpPr/>
            <p:nvPr/>
          </p:nvSpPr>
          <p:spPr>
            <a:xfrm flipV="1">
              <a:off x="1235601" y="1979851"/>
              <a:ext cx="3330524" cy="2608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8" name="Shape 3288"/>
            <p:cNvSpPr/>
            <p:nvPr/>
          </p:nvSpPr>
          <p:spPr>
            <a:xfrm>
              <a:off x="2278190" y="1704521"/>
              <a:ext cx="2174854" cy="2307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89" name="Shape 3289"/>
            <p:cNvSpPr/>
            <p:nvPr/>
          </p:nvSpPr>
          <p:spPr>
            <a:xfrm flipV="1">
              <a:off x="4418304" y="1634154"/>
              <a:ext cx="1539532" cy="3715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290" name="Shape 3290"/>
            <p:cNvSpPr/>
            <p:nvPr/>
          </p:nvSpPr>
          <p:spPr>
            <a:xfrm>
              <a:off x="5906248" y="3899556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759336" y="-125930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3292" name="Shape 3292"/>
            <p:cNvSpPr/>
            <p:nvPr/>
          </p:nvSpPr>
          <p:spPr>
            <a:xfrm>
              <a:off x="3393477" y="-1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3293" name="Shape 3293"/>
            <p:cNvSpPr/>
            <p:nvPr/>
          </p:nvSpPr>
          <p:spPr>
            <a:xfrm>
              <a:off x="-1" y="258810"/>
              <a:ext cx="1712916" cy="124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3295" name="Shape 3295"/>
          <p:cNvSpPr/>
          <p:nvPr/>
        </p:nvSpPr>
        <p:spPr>
          <a:xfrm flipH="1">
            <a:off x="6663982" y="5280544"/>
            <a:ext cx="2250443" cy="201120"/>
          </a:xfrm>
          <a:prstGeom prst="line">
            <a:avLst/>
          </a:prstGeom>
          <a:ln w="762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96" name="Shape 3296"/>
          <p:cNvSpPr/>
          <p:nvPr/>
        </p:nvSpPr>
        <p:spPr>
          <a:xfrm>
            <a:off x="7363298" y="5417951"/>
            <a:ext cx="71489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(-,3)</a:t>
            </a:r>
          </a:p>
        </p:txBody>
      </p:sp>
      <p:grpSp>
        <p:nvGrpSpPr>
          <p:cNvPr id="3299" name="Group 3299"/>
          <p:cNvGrpSpPr/>
          <p:nvPr/>
        </p:nvGrpSpPr>
        <p:grpSpPr>
          <a:xfrm>
            <a:off x="5004509" y="8319879"/>
            <a:ext cx="8425790" cy="653293"/>
            <a:chOff x="0" y="0"/>
            <a:chExt cx="8425789" cy="653291"/>
          </a:xfrm>
        </p:grpSpPr>
        <p:sp>
          <p:nvSpPr>
            <p:cNvPr id="3297" name="Shape 3297"/>
            <p:cNvSpPr/>
            <p:nvPr/>
          </p:nvSpPr>
          <p:spPr>
            <a:xfrm>
              <a:off x="1179096" y="90402"/>
              <a:ext cx="7246694" cy="497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 sz="26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3298" name="Shape 3298"/>
            <p:cNvSpPr/>
            <p:nvPr/>
          </p:nvSpPr>
          <p:spPr>
            <a:xfrm>
              <a:off x="0" y="0"/>
              <a:ext cx="1598193" cy="653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Shape 3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302" name="Shape 33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35" name="Group 3335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303" name="Shape 3303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304" name="Shape 3304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305" name="Shape 3305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306" name="Shape 3306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307" name="Shape 3307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308" name="Shape 3308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309" name="Shape 3309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310" name="Shape 3310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311" name="Shape 3311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312" name="Shape 3312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313" name="Shape 3313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314" name="Shape 3314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15" name="Shape 3315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16" name="Shape 3316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17" name="Shape 3317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18" name="Shape 3318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19" name="Shape 3319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0" name="Shape 3320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1" name="Shape 3321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2" name="Shape 3322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3" name="Shape 3323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4" name="Shape 3324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5" name="Shape 3325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6" name="Shape 3326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27" name="Shape 3327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328" name="Shape 3328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329" name="Shape 3329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330" name="Shape 3330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331" name="Shape 3331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32" name="Shape 3332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33" name="Shape 3333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334" name="Shape 3334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grpSp>
        <p:nvGrpSpPr>
          <p:cNvPr id="3360" name="Group 3360"/>
          <p:cNvGrpSpPr/>
          <p:nvPr/>
        </p:nvGrpSpPr>
        <p:grpSpPr>
          <a:xfrm>
            <a:off x="4946505" y="2996786"/>
            <a:ext cx="7340391" cy="5100536"/>
            <a:chOff x="0" y="-125929"/>
            <a:chExt cx="7340389" cy="5100535"/>
          </a:xfrm>
        </p:grpSpPr>
        <p:sp>
          <p:nvSpPr>
            <p:cNvPr id="3336" name="Shape 3336"/>
            <p:cNvSpPr/>
            <p:nvPr/>
          </p:nvSpPr>
          <p:spPr>
            <a:xfrm flipH="1" flipV="1">
              <a:off x="4504913" y="919017"/>
              <a:ext cx="1366314" cy="7595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37" name="Shape 3337"/>
            <p:cNvSpPr/>
            <p:nvPr/>
          </p:nvSpPr>
          <p:spPr>
            <a:xfrm flipV="1">
              <a:off x="5883879" y="591922"/>
              <a:ext cx="345430" cy="10468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38" name="Shape 3338"/>
            <p:cNvSpPr/>
            <p:nvPr/>
          </p:nvSpPr>
          <p:spPr>
            <a:xfrm flipH="1" flipV="1">
              <a:off x="6350093" y="2896901"/>
              <a:ext cx="252627" cy="11596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39" name="Shape 3339"/>
            <p:cNvSpPr/>
            <p:nvPr/>
          </p:nvSpPr>
          <p:spPr>
            <a:xfrm flipH="1" flipV="1">
              <a:off x="293397" y="406136"/>
              <a:ext cx="882914" cy="21290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40" name="Shape 3340"/>
            <p:cNvSpPr/>
            <p:nvPr/>
          </p:nvSpPr>
          <p:spPr>
            <a:xfrm flipH="1" flipV="1">
              <a:off x="937145" y="447398"/>
              <a:ext cx="1317116" cy="1317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41" name="Shape 3341"/>
            <p:cNvSpPr/>
            <p:nvPr/>
          </p:nvSpPr>
          <p:spPr>
            <a:xfrm>
              <a:off x="1036122" y="1531150"/>
              <a:ext cx="6148851" cy="1537589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492773" y="2015138"/>
              <a:ext cx="943179" cy="842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3343" name="Shape 3343"/>
            <p:cNvSpPr/>
            <p:nvPr/>
          </p:nvSpPr>
          <p:spPr>
            <a:xfrm>
              <a:off x="2103636" y="1075122"/>
              <a:ext cx="718900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884779" y="1669840"/>
              <a:ext cx="824257" cy="867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3345" name="Shape 3345"/>
            <p:cNvSpPr/>
            <p:nvPr/>
          </p:nvSpPr>
          <p:spPr>
            <a:xfrm>
              <a:off x="6251790" y="2208725"/>
              <a:ext cx="743058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3346" name="Shape 3346"/>
            <p:cNvSpPr/>
            <p:nvPr/>
          </p:nvSpPr>
          <p:spPr>
            <a:xfrm>
              <a:off x="968120" y="2119223"/>
              <a:ext cx="252178" cy="277060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47" name="Shape 3347"/>
            <p:cNvSpPr/>
            <p:nvPr/>
          </p:nvSpPr>
          <p:spPr>
            <a:xfrm>
              <a:off x="2137455" y="157489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48" name="Shape 3348"/>
            <p:cNvSpPr/>
            <p:nvPr/>
          </p:nvSpPr>
          <p:spPr>
            <a:xfrm>
              <a:off x="5710073" y="1528786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20969" y="272202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50" name="Shape 3350"/>
            <p:cNvSpPr/>
            <p:nvPr/>
          </p:nvSpPr>
          <p:spPr>
            <a:xfrm>
              <a:off x="4383669" y="1839390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51" name="Shape 3351"/>
            <p:cNvSpPr/>
            <p:nvPr/>
          </p:nvSpPr>
          <p:spPr>
            <a:xfrm>
              <a:off x="4091615" y="2112265"/>
              <a:ext cx="836286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3352" name="Shape 3352"/>
            <p:cNvSpPr/>
            <p:nvPr/>
          </p:nvSpPr>
          <p:spPr>
            <a:xfrm>
              <a:off x="4474965" y="2015848"/>
              <a:ext cx="1889037" cy="816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53" name="Shape 3353"/>
            <p:cNvSpPr/>
            <p:nvPr/>
          </p:nvSpPr>
          <p:spPr>
            <a:xfrm flipV="1">
              <a:off x="1235601" y="1979851"/>
              <a:ext cx="3330524" cy="2608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54" name="Shape 3354"/>
            <p:cNvSpPr/>
            <p:nvPr/>
          </p:nvSpPr>
          <p:spPr>
            <a:xfrm>
              <a:off x="2278190" y="1704521"/>
              <a:ext cx="2174854" cy="2307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55" name="Shape 3355"/>
            <p:cNvSpPr/>
            <p:nvPr/>
          </p:nvSpPr>
          <p:spPr>
            <a:xfrm flipV="1">
              <a:off x="4418304" y="1634154"/>
              <a:ext cx="1539532" cy="3715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906248" y="3899556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36" y="-125930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3358" name="Shape 3358"/>
            <p:cNvSpPr/>
            <p:nvPr/>
          </p:nvSpPr>
          <p:spPr>
            <a:xfrm>
              <a:off x="3393477" y="-1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3359" name="Shape 3359"/>
            <p:cNvSpPr/>
            <p:nvPr/>
          </p:nvSpPr>
          <p:spPr>
            <a:xfrm>
              <a:off x="-1" y="258810"/>
              <a:ext cx="1712916" cy="124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3361" name="Shape 3361"/>
          <p:cNvSpPr/>
          <p:nvPr/>
        </p:nvSpPr>
        <p:spPr>
          <a:xfrm flipH="1" flipV="1">
            <a:off x="5977061" y="4650771"/>
            <a:ext cx="292025" cy="620536"/>
          </a:xfrm>
          <a:prstGeom prst="line">
            <a:avLst/>
          </a:prstGeom>
          <a:ln w="762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62" name="Shape 3362"/>
          <p:cNvSpPr/>
          <p:nvPr/>
        </p:nvSpPr>
        <p:spPr>
          <a:xfrm>
            <a:off x="6144952" y="4434382"/>
            <a:ext cx="71489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(-,4)</a:t>
            </a:r>
          </a:p>
        </p:txBody>
      </p:sp>
      <p:grpSp>
        <p:nvGrpSpPr>
          <p:cNvPr id="3365" name="Group 3365"/>
          <p:cNvGrpSpPr/>
          <p:nvPr/>
        </p:nvGrpSpPr>
        <p:grpSpPr>
          <a:xfrm>
            <a:off x="5004509" y="8319879"/>
            <a:ext cx="8425790" cy="653293"/>
            <a:chOff x="0" y="0"/>
            <a:chExt cx="8425789" cy="653291"/>
          </a:xfrm>
        </p:grpSpPr>
        <p:sp>
          <p:nvSpPr>
            <p:cNvPr id="3363" name="Shape 3363"/>
            <p:cNvSpPr/>
            <p:nvPr/>
          </p:nvSpPr>
          <p:spPr>
            <a:xfrm>
              <a:off x="1179096" y="90402"/>
              <a:ext cx="7246694" cy="497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 sz="26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3364" name="Shape 3364"/>
            <p:cNvSpPr/>
            <p:nvPr/>
          </p:nvSpPr>
          <p:spPr>
            <a:xfrm>
              <a:off x="0" y="0"/>
              <a:ext cx="1598193" cy="6532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use BGP?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xfrm>
            <a:off x="876300" y="1899576"/>
            <a:ext cx="11430000" cy="7671065"/>
          </a:xfrm>
          <a:prstGeom prst="rect">
            <a:avLst/>
          </a:prstGeom>
        </p:spPr>
        <p:txBody>
          <a:bodyPr/>
          <a:lstStyle/>
          <a:p>
            <a:pPr/>
            <a:r>
              <a:t>BGP in the Wild</a:t>
            </a:r>
          </a:p>
          <a:p>
            <a:pPr lvl="1"/>
            <a:r>
              <a:t>Inter-domain routing between Autonomous Systems (AT&amp;T,  Sprint)</a:t>
            </a:r>
          </a:p>
          <a:p>
            <a:pPr lvl="1"/>
            <a:r>
              <a:t>Intra-domain routing in data centers</a:t>
            </a:r>
          </a:p>
          <a:p>
            <a:pPr/>
          </a:p>
          <a:p>
            <a:pPr/>
          </a:p>
          <a:p>
            <a:pPr/>
            <a:r>
              <a:t>Advantages</a:t>
            </a:r>
          </a:p>
          <a:p>
            <a:pPr lvl="1"/>
            <a:r>
              <a:t>Allows for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local</a:t>
            </a:r>
            <a:r>
              <a:t> policy among nodes</a:t>
            </a:r>
          </a:p>
          <a:p>
            <a:pPr lvl="1"/>
            <a:r>
              <a:t>Massively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scalable</a:t>
            </a:r>
            <a:r>
              <a:t> — hundreds of thousands of IP prefixes</a:t>
            </a:r>
          </a:p>
          <a:p>
            <a:pPr lvl="1"/>
            <a:r>
              <a:t>Fully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distributed</a:t>
            </a:r>
            <a:r>
              <a:t> — does not require global knowledge of network state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1436381" y="4203822"/>
            <a:ext cx="4415930" cy="1219201"/>
            <a:chOff x="0" y="0"/>
            <a:chExt cx="4415928" cy="1219200"/>
          </a:xfrm>
        </p:grpSpPr>
        <p:sp>
          <p:nvSpPr>
            <p:cNvPr id="129" name="Shape 129"/>
            <p:cNvSpPr/>
            <p:nvPr/>
          </p:nvSpPr>
          <p:spPr>
            <a:xfrm>
              <a:off x="1237379" y="580859"/>
              <a:ext cx="2153162" cy="57482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3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12999" y="0"/>
              <a:ext cx="2002930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Shape 131"/>
            <p:cNvSpPr/>
            <p:nvPr/>
          </p:nvSpPr>
          <p:spPr>
            <a:xfrm>
              <a:off x="2462854" y="295383"/>
              <a:ext cx="1903220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AT&amp;T</a:t>
              </a:r>
            </a:p>
          </p:txBody>
        </p:sp>
        <p:pic>
          <p:nvPicPr>
            <p:cNvPr id="13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002929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Shape 133"/>
            <p:cNvSpPr/>
            <p:nvPr/>
          </p:nvSpPr>
          <p:spPr>
            <a:xfrm>
              <a:off x="49854" y="295383"/>
              <a:ext cx="1903220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Sprint</a:t>
              </a:r>
            </a:p>
          </p:txBody>
        </p:sp>
      </p:grpSp>
      <p:pic>
        <p:nvPicPr>
          <p:cNvPr id="1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5833" y="3493990"/>
            <a:ext cx="3424442" cy="2054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Shape 3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368" name="Shape 33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01" name="Group 3401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369" name="Shape 3369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370" name="Shape 3370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371" name="Shape 3371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372" name="Shape 3372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373" name="Shape 3373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374" name="Shape 3374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375" name="Shape 3375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376" name="Shape 3376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377" name="Shape 3377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378" name="Shape 3378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379" name="Shape 3379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380" name="Shape 3380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81" name="Shape 3381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82" name="Shape 3382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83" name="Shape 3383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84" name="Shape 3384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85" name="Shape 3385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86" name="Shape 3386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87" name="Shape 3387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88" name="Shape 3388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90" name="Shape 3390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91" name="Shape 3391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92" name="Shape 3392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93" name="Shape 3393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394" name="Shape 3394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395" name="Shape 3395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396" name="Shape 3396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397" name="Shape 3397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98" name="Shape 3398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399" name="Shape 3399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400" name="Shape 3400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grpSp>
        <p:nvGrpSpPr>
          <p:cNvPr id="3426" name="Group 3426"/>
          <p:cNvGrpSpPr/>
          <p:nvPr/>
        </p:nvGrpSpPr>
        <p:grpSpPr>
          <a:xfrm>
            <a:off x="4946505" y="2996786"/>
            <a:ext cx="7340391" cy="5100536"/>
            <a:chOff x="0" y="-125929"/>
            <a:chExt cx="7340389" cy="5100535"/>
          </a:xfrm>
        </p:grpSpPr>
        <p:sp>
          <p:nvSpPr>
            <p:cNvPr id="3402" name="Shape 3402"/>
            <p:cNvSpPr/>
            <p:nvPr/>
          </p:nvSpPr>
          <p:spPr>
            <a:xfrm flipH="1" flipV="1">
              <a:off x="4504913" y="919017"/>
              <a:ext cx="1366314" cy="7595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3" name="Shape 3403"/>
            <p:cNvSpPr/>
            <p:nvPr/>
          </p:nvSpPr>
          <p:spPr>
            <a:xfrm flipV="1">
              <a:off x="5883879" y="591922"/>
              <a:ext cx="345430" cy="10468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4" name="Shape 3404"/>
            <p:cNvSpPr/>
            <p:nvPr/>
          </p:nvSpPr>
          <p:spPr>
            <a:xfrm flipH="1" flipV="1">
              <a:off x="6350093" y="2896901"/>
              <a:ext cx="252627" cy="11596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5" name="Shape 3405"/>
            <p:cNvSpPr/>
            <p:nvPr/>
          </p:nvSpPr>
          <p:spPr>
            <a:xfrm flipH="1" flipV="1">
              <a:off x="293397" y="406136"/>
              <a:ext cx="882914" cy="212907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6" name="Shape 3406"/>
            <p:cNvSpPr/>
            <p:nvPr/>
          </p:nvSpPr>
          <p:spPr>
            <a:xfrm flipH="1" flipV="1">
              <a:off x="937145" y="447398"/>
              <a:ext cx="1317116" cy="13171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07" name="Shape 3407"/>
            <p:cNvSpPr/>
            <p:nvPr/>
          </p:nvSpPr>
          <p:spPr>
            <a:xfrm>
              <a:off x="1036122" y="1531150"/>
              <a:ext cx="6148851" cy="1537589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492773" y="2015138"/>
              <a:ext cx="943179" cy="842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3409" name="Shape 3409"/>
            <p:cNvSpPr/>
            <p:nvPr/>
          </p:nvSpPr>
          <p:spPr>
            <a:xfrm>
              <a:off x="2103636" y="1075122"/>
              <a:ext cx="718900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3410" name="Shape 3410"/>
            <p:cNvSpPr/>
            <p:nvPr/>
          </p:nvSpPr>
          <p:spPr>
            <a:xfrm>
              <a:off x="5884779" y="1669840"/>
              <a:ext cx="824257" cy="8675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51790" y="2208725"/>
              <a:ext cx="743058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3412" name="Shape 3412"/>
            <p:cNvSpPr/>
            <p:nvPr/>
          </p:nvSpPr>
          <p:spPr>
            <a:xfrm>
              <a:off x="968120" y="2119223"/>
              <a:ext cx="252178" cy="277060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13" name="Shape 3413"/>
            <p:cNvSpPr/>
            <p:nvPr/>
          </p:nvSpPr>
          <p:spPr>
            <a:xfrm>
              <a:off x="2137455" y="157489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14" name="Shape 3414"/>
            <p:cNvSpPr/>
            <p:nvPr/>
          </p:nvSpPr>
          <p:spPr>
            <a:xfrm>
              <a:off x="5710073" y="1528786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20969" y="2722021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16" name="Shape 3416"/>
            <p:cNvSpPr/>
            <p:nvPr/>
          </p:nvSpPr>
          <p:spPr>
            <a:xfrm>
              <a:off x="4383669" y="1839390"/>
              <a:ext cx="252178" cy="27705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17" name="Shape 3417"/>
            <p:cNvSpPr/>
            <p:nvPr/>
          </p:nvSpPr>
          <p:spPr>
            <a:xfrm>
              <a:off x="4091615" y="2112265"/>
              <a:ext cx="836286" cy="901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3418" name="Shape 3418"/>
            <p:cNvSpPr/>
            <p:nvPr/>
          </p:nvSpPr>
          <p:spPr>
            <a:xfrm>
              <a:off x="4474965" y="2015848"/>
              <a:ext cx="1889037" cy="816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19" name="Shape 3419"/>
            <p:cNvSpPr/>
            <p:nvPr/>
          </p:nvSpPr>
          <p:spPr>
            <a:xfrm flipV="1">
              <a:off x="1235601" y="1979851"/>
              <a:ext cx="3330524" cy="2608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20" name="Shape 3420"/>
            <p:cNvSpPr/>
            <p:nvPr/>
          </p:nvSpPr>
          <p:spPr>
            <a:xfrm>
              <a:off x="2278190" y="1704521"/>
              <a:ext cx="2174854" cy="2307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21" name="Shape 3421"/>
            <p:cNvSpPr/>
            <p:nvPr/>
          </p:nvSpPr>
          <p:spPr>
            <a:xfrm flipV="1">
              <a:off x="4418304" y="1634154"/>
              <a:ext cx="1539532" cy="3715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22" name="Shape 3422"/>
            <p:cNvSpPr/>
            <p:nvPr/>
          </p:nvSpPr>
          <p:spPr>
            <a:xfrm>
              <a:off x="5906248" y="3899556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3423" name="Shape 3423"/>
            <p:cNvSpPr/>
            <p:nvPr/>
          </p:nvSpPr>
          <p:spPr>
            <a:xfrm>
              <a:off x="5759336" y="-125930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3424" name="Shape 3424"/>
            <p:cNvSpPr/>
            <p:nvPr/>
          </p:nvSpPr>
          <p:spPr>
            <a:xfrm>
              <a:off x="3393477" y="-1"/>
              <a:ext cx="1434142" cy="1075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3425" name="Shape 3425"/>
            <p:cNvSpPr/>
            <p:nvPr/>
          </p:nvSpPr>
          <p:spPr>
            <a:xfrm>
              <a:off x="-1" y="258810"/>
              <a:ext cx="1712916" cy="124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3427" name="Shape 3427"/>
          <p:cNvSpPr/>
          <p:nvPr/>
        </p:nvSpPr>
        <p:spPr>
          <a:xfrm flipH="1">
            <a:off x="354259" y="1998892"/>
            <a:ext cx="1664409" cy="5415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4" h="21600" fill="norm" stroke="1" extrusionOk="0">
                <a:moveTo>
                  <a:pt x="0" y="21600"/>
                </a:moveTo>
                <a:cubicBezTo>
                  <a:pt x="499" y="20155"/>
                  <a:pt x="2396" y="18794"/>
                  <a:pt x="5432" y="17701"/>
                </a:cubicBezTo>
                <a:cubicBezTo>
                  <a:pt x="7532" y="16945"/>
                  <a:pt x="10109" y="16345"/>
                  <a:pt x="12732" y="15776"/>
                </a:cubicBezTo>
                <a:cubicBezTo>
                  <a:pt x="15523" y="15170"/>
                  <a:pt x="18466" y="14443"/>
                  <a:pt x="18183" y="13404"/>
                </a:cubicBezTo>
                <a:cubicBezTo>
                  <a:pt x="17937" y="12499"/>
                  <a:pt x="14938" y="11768"/>
                  <a:pt x="15814" y="10861"/>
                </a:cubicBezTo>
                <a:cubicBezTo>
                  <a:pt x="16271" y="10388"/>
                  <a:pt x="17739" y="10097"/>
                  <a:pt x="18287" y="9631"/>
                </a:cubicBezTo>
                <a:cubicBezTo>
                  <a:pt x="19484" y="8613"/>
                  <a:pt x="15921" y="7661"/>
                  <a:pt x="16650" y="6629"/>
                </a:cubicBezTo>
                <a:cubicBezTo>
                  <a:pt x="17252" y="5777"/>
                  <a:pt x="20481" y="5353"/>
                  <a:pt x="20956" y="4488"/>
                </a:cubicBezTo>
                <a:cubicBezTo>
                  <a:pt x="21600" y="3313"/>
                  <a:pt x="17554" y="2621"/>
                  <a:pt x="13740" y="2142"/>
                </a:cubicBezTo>
                <a:cubicBezTo>
                  <a:pt x="9448" y="1602"/>
                  <a:pt x="5397" y="883"/>
                  <a:pt x="1696" y="0"/>
                </a:cubicBezTo>
              </a:path>
            </a:pathLst>
          </a:custGeom>
          <a:ln w="1016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28" name="Shape 3428"/>
          <p:cNvSpPr/>
          <p:nvPr/>
        </p:nvSpPr>
        <p:spPr>
          <a:xfrm>
            <a:off x="1435165" y="4451430"/>
            <a:ext cx="215991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4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Not ideal!</a:t>
            </a:r>
          </a:p>
        </p:txBody>
      </p:sp>
      <p:sp>
        <p:nvSpPr>
          <p:cNvPr id="3429" name="Shape 3429"/>
          <p:cNvSpPr/>
          <p:nvPr/>
        </p:nvSpPr>
        <p:spPr>
          <a:xfrm flipH="1">
            <a:off x="6039377" y="4608233"/>
            <a:ext cx="5213574" cy="2403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1931" y="14596"/>
                  <a:pt x="5335" y="10118"/>
                  <a:pt x="9091" y="9640"/>
                </a:cubicBezTo>
                <a:cubicBezTo>
                  <a:pt x="12373" y="9223"/>
                  <a:pt x="15839" y="11884"/>
                  <a:pt x="18760" y="8423"/>
                </a:cubicBezTo>
                <a:cubicBezTo>
                  <a:pt x="20237" y="6673"/>
                  <a:pt x="21279" y="3585"/>
                  <a:pt x="21600" y="0"/>
                </a:cubicBezTo>
              </a:path>
            </a:pathLst>
          </a:custGeom>
          <a:ln w="1016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30" name="Shape 3430"/>
          <p:cNvSpPr/>
          <p:nvPr/>
        </p:nvSpPr>
        <p:spPr>
          <a:xfrm>
            <a:off x="5569195" y="7526670"/>
            <a:ext cx="496066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400"/>
            </a:pPr>
            <a:r>
              <a:t>A better path exists in the </a:t>
            </a:r>
          </a:p>
          <a:p>
            <a:pPr>
              <a:defRPr sz="3400"/>
            </a:pPr>
            <a:r>
              <a:t>network, but is not used!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Shape 34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433" name="Shape 34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66" name="Group 3466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434" name="Shape 3434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435" name="Shape 3435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436" name="Shape 3436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437" name="Shape 3437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438" name="Shape 3438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439" name="Shape 3439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440" name="Shape 3440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441" name="Shape 3441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442" name="Shape 3442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443" name="Shape 3443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444" name="Shape 3444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445" name="Shape 3445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6" name="Shape 3446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7" name="Shape 3447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8" name="Shape 3448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49" name="Shape 3449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0" name="Shape 3450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1" name="Shape 3451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2" name="Shape 3452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3" name="Shape 3453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4" name="Shape 3454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5" name="Shape 3455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6" name="Shape 3456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7" name="Shape 3457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58" name="Shape 3458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459" name="Shape 3459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460" name="Shape 3460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461" name="Shape 3461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462" name="Shape 3462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63" name="Shape 3463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464" name="Shape 3464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465" name="Shape 3465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sp>
        <p:nvSpPr>
          <p:cNvPr id="3467" name="Shape 3467"/>
          <p:cNvSpPr/>
          <p:nvPr/>
        </p:nvSpPr>
        <p:spPr>
          <a:xfrm>
            <a:off x="5033931" y="2867626"/>
            <a:ext cx="78514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Idea 2: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Find local preferences</a:t>
            </a:r>
          </a:p>
        </p:txBody>
      </p:sp>
      <p:sp>
        <p:nvSpPr>
          <p:cNvPr id="3468" name="Shape 3468"/>
          <p:cNvSpPr/>
          <p:nvPr/>
        </p:nvSpPr>
        <p:spPr>
          <a:xfrm>
            <a:off x="4995831" y="6587426"/>
            <a:ext cx="809632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/>
            </a:pPr>
            <a:r>
              <a:t>Let BGP find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the best allowed</a:t>
            </a:r>
            <a:r>
              <a:t> path dynamically</a:t>
            </a:r>
          </a:p>
        </p:txBody>
      </p:sp>
      <p:sp>
        <p:nvSpPr>
          <p:cNvPr id="3469" name="Shape 3469"/>
          <p:cNvSpPr/>
          <p:nvPr/>
        </p:nvSpPr>
        <p:spPr>
          <a:xfrm>
            <a:off x="5177220" y="3467100"/>
            <a:ext cx="7851474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Direct BGP towards best path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Under all combinations of failures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Frame in terms of graph algorithms</a:t>
            </a:r>
          </a:p>
        </p:txBody>
      </p:sp>
      <p:sp>
        <p:nvSpPr>
          <p:cNvPr id="3470" name="Shape 3470"/>
          <p:cNvSpPr/>
          <p:nvPr/>
        </p:nvSpPr>
        <p:spPr>
          <a:xfrm>
            <a:off x="8351031" y="5071222"/>
            <a:ext cx="1" cy="132080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Shape 34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473" name="Shape 34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74" name="Shape 3474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475" name="Shape 3475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476" name="Shape 3476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477" name="Shape 3477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478" name="Shape 3478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479" name="Shape 3479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480" name="Shape 3480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481" name="Shape 3481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482" name="Shape 3482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483" name="Shape 3483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484" name="Shape 3484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485" name="Shape 3485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86" name="Shape 3486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87" name="Shape 3487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88" name="Shape 3488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89" name="Shape 3489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0" name="Shape 3490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1" name="Shape 3491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2" name="Shape 3492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3" name="Shape 3493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4" name="Shape 3494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5" name="Shape 3495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6" name="Shape 3496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7" name="Shape 3497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8" name="Shape 3498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499" name="Shape 3499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500" name="Shape 3500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501" name="Shape 3501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502" name="Shape 3502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03" name="Shape 3503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04" name="Shape 3504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505" name="Shape 3505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506" name="Shape 3506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            comm← noexport, MED←80</a:t>
            </a:r>
          </a:p>
          <a:p>
            <a:pPr>
              <a:defRPr sz="2400">
                <a:solidFill>
                  <a:srgbClr val="A6AAA9"/>
                </a:solidFill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            comm←noexport, MED←81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Shape 35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509" name="Shape 35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10" name="Shape 3510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511" name="Shape 3511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512" name="Shape 3512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513" name="Shape 3513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514" name="Shape 3514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515" name="Shape 3515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516" name="Shape 3516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517" name="Shape 3517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518" name="Shape 3518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519" name="Shape 3519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520" name="Shape 3520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521" name="Shape 3521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2" name="Shape 3522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3" name="Shape 3523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4" name="Shape 3524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5" name="Shape 3525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6" name="Shape 3526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7" name="Shape 3527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8" name="Shape 3528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9" name="Shape 3529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30" name="Shape 3530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31" name="Shape 3531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32" name="Shape 3532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33" name="Shape 3533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34" name="Shape 3534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535" name="Shape 3535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536" name="Shape 3536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537" name="Shape 3537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538" name="Shape 3538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39" name="Shape 3539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40" name="Shape 3540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541" name="Shape 3541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542" name="Shape 3542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            comm← noexport, MED←80</a:t>
            </a:r>
          </a:p>
          <a:p>
            <a:pPr>
              <a:defRPr sz="2400">
                <a:solidFill>
                  <a:srgbClr val="A6AAA9"/>
                </a:solidFill>
              </a:defRPr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            comm←noexport, MED←81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Shape 35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545" name="Shape 35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46" name="Shape 3546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547" name="Shape 3547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548" name="Shape 3548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549" name="Shape 3549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550" name="Shape 3550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551" name="Shape 3551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552" name="Shape 3552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553" name="Shape 3553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554" name="Shape 3554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555" name="Shape 3555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556" name="Shape 3556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557" name="Shape 3557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58" name="Shape 3558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59" name="Shape 3559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0" name="Shape 3560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1" name="Shape 3561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2" name="Shape 3562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3" name="Shape 3563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4" name="Shape 3564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5" name="Shape 3565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6" name="Shape 3566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7" name="Shape 3567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8" name="Shape 3568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69" name="Shape 3569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70" name="Shape 3570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571" name="Shape 3571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572" name="Shape 3572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573" name="Shape 3573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574" name="Shape 3574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75" name="Shape 3575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76" name="Shape 3576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577" name="Shape 3577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578" name="Shape 3578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Shape 35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581" name="Shape 35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2" name="Shape 3582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583" name="Shape 3583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584" name="Shape 3584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585" name="Shape 3585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586" name="Shape 3586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587" name="Shape 3587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588" name="Shape 3588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589" name="Shape 3589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590" name="Shape 3590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591" name="Shape 3591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592" name="Shape 3592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593" name="Shape 3593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94" name="Shape 3594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95" name="Shape 3595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96" name="Shape 3596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97" name="Shape 3597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98" name="Shape 3598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99" name="Shape 3599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00" name="Shape 3600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01" name="Shape 3601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02" name="Shape 3602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03" name="Shape 3603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04" name="Shape 3604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05" name="Shape 3605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06" name="Shape 3606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607" name="Shape 3607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608" name="Shape 3608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609" name="Shape 3609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610" name="Shape 3610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11" name="Shape 3611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12" name="Shape 3612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613" name="Shape 3613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614" name="Shape 3614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Shape 36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617" name="Shape 361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18" name="Shape 3618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619" name="Shape 3619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620" name="Shape 3620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621" name="Shape 3621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622" name="Shape 3622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623" name="Shape 3623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624" name="Shape 3624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625" name="Shape 3625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626" name="Shape 3626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627" name="Shape 3627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628" name="Shape 3628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629" name="Shape 3629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0" name="Shape 3630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1" name="Shape 3631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2" name="Shape 3632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3" name="Shape 3633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4" name="Shape 3634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38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5" name="Shape 3635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6" name="Shape 3636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7" name="Shape 3637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8" name="Shape 3638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39" name="Shape 3639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38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40" name="Shape 3640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41" name="Shape 3641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642" name="Shape 3642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643" name="Shape 3643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644" name="Shape 3644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645" name="Shape 3645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46" name="Shape 3646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47" name="Shape 3647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648" name="Shape 3648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649" name="Shape 3649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650" name="Shape 3650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51" name="Shape 3651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52" name="Shape 3652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Shape 36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655" name="Shape 36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56" name="Shape 3656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657" name="Shape 3657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658" name="Shape 3658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659" name="Shape 3659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660" name="Shape 3660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661" name="Shape 3661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662" name="Shape 3662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663" name="Shape 3663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664" name="Shape 3664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65" name="Shape 3665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66" name="Shape 3666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67" name="Shape 3667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68" name="Shape 3668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69" name="Shape 3669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70" name="Shape 3670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71" name="Shape 3671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72" name="Shape 3672"/>
          <p:cNvSpPr/>
          <p:nvPr/>
        </p:nvSpPr>
        <p:spPr>
          <a:xfrm>
            <a:off x="1351996" y="6913638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73" name="Shape 3673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74" name="Shape 3674"/>
          <p:cNvSpPr/>
          <p:nvPr/>
        </p:nvSpPr>
        <p:spPr>
          <a:xfrm>
            <a:off x="703895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2</a:t>
            </a:r>
          </a:p>
        </p:txBody>
      </p:sp>
      <p:sp>
        <p:nvSpPr>
          <p:cNvPr id="3675" name="Shape 3675"/>
          <p:cNvSpPr/>
          <p:nvPr/>
        </p:nvSpPr>
        <p:spPr>
          <a:xfrm>
            <a:off x="3213542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1</a:t>
            </a:r>
          </a:p>
        </p:txBody>
      </p:sp>
      <p:sp>
        <p:nvSpPr>
          <p:cNvPr id="3676" name="Shape 3676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677" name="Shape 3677"/>
          <p:cNvSpPr/>
          <p:nvPr/>
        </p:nvSpPr>
        <p:spPr>
          <a:xfrm>
            <a:off x="1351996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78" name="Shape 3678"/>
          <p:cNvSpPr/>
          <p:nvPr/>
        </p:nvSpPr>
        <p:spPr>
          <a:xfrm>
            <a:off x="1117046" y="6147720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679" name="Shape 3679"/>
          <p:cNvSpPr/>
          <p:nvPr/>
        </p:nvSpPr>
        <p:spPr>
          <a:xfrm>
            <a:off x="3655740" y="6110614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680" name="Shape 3680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81" name="Shape 3681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  <p:sp>
        <p:nvSpPr>
          <p:cNvPr id="3682" name="Shape 3682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Shape 36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685" name="Shape 36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86" name="Shape 3686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687" name="Shape 3687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688" name="Shape 3688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689" name="Shape 3689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690" name="Shape 3690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691" name="Shape 3691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692" name="Shape 3692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693" name="Shape 3693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694" name="Shape 3694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95" name="Shape 3695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96" name="Shape 3696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97" name="Shape 3697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98" name="Shape 3698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99" name="Shape 3699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00" name="Shape 3700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01" name="Shape 3701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02" name="Shape 3702"/>
          <p:cNvSpPr/>
          <p:nvPr/>
        </p:nvSpPr>
        <p:spPr>
          <a:xfrm>
            <a:off x="1351996" y="6913638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03" name="Shape 3703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04" name="Shape 3704"/>
          <p:cNvSpPr/>
          <p:nvPr/>
        </p:nvSpPr>
        <p:spPr>
          <a:xfrm>
            <a:off x="703895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2</a:t>
            </a:r>
          </a:p>
        </p:txBody>
      </p:sp>
      <p:sp>
        <p:nvSpPr>
          <p:cNvPr id="3705" name="Shape 3705"/>
          <p:cNvSpPr/>
          <p:nvPr/>
        </p:nvSpPr>
        <p:spPr>
          <a:xfrm>
            <a:off x="3213542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1</a:t>
            </a:r>
          </a:p>
        </p:txBody>
      </p:sp>
      <p:sp>
        <p:nvSpPr>
          <p:cNvPr id="3706" name="Shape 3706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707" name="Shape 3707"/>
          <p:cNvSpPr/>
          <p:nvPr/>
        </p:nvSpPr>
        <p:spPr>
          <a:xfrm>
            <a:off x="1351996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08" name="Shape 3708"/>
          <p:cNvSpPr/>
          <p:nvPr/>
        </p:nvSpPr>
        <p:spPr>
          <a:xfrm>
            <a:off x="1117046" y="6147720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709" name="Shape 3709"/>
          <p:cNvSpPr/>
          <p:nvPr/>
        </p:nvSpPr>
        <p:spPr>
          <a:xfrm>
            <a:off x="3655740" y="6110614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710" name="Shape 3710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11" name="Shape 3711"/>
          <p:cNvSpPr/>
          <p:nvPr/>
        </p:nvSpPr>
        <p:spPr>
          <a:xfrm>
            <a:off x="2450022" y="8546284"/>
            <a:ext cx="294972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/>
            <a:r>
              <a:t>Highest preference</a:t>
            </a:r>
          </a:p>
          <a:p>
            <a:pPr algn="ctr"/>
            <a:r>
              <a:t>obtainable here</a:t>
            </a:r>
          </a:p>
        </p:txBody>
      </p:sp>
      <p:sp>
        <p:nvSpPr>
          <p:cNvPr id="3712" name="Shape 3712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13" name="Shape 3713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Shape 37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716" name="Shape 37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17" name="Shape 3717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718" name="Shape 3718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719" name="Shape 3719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720" name="Shape 3720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721" name="Shape 3721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722" name="Shape 3722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723" name="Shape 3723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724" name="Shape 3724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725" name="Shape 3725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26" name="Shape 3726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27" name="Shape 3727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28" name="Shape 3728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29" name="Shape 3729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30" name="Shape 3730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31" name="Shape 3731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3732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555359" y="7041194"/>
            <a:ext cx="670662" cy="190501"/>
          </a:xfrm>
          <a:prstGeom prst="rect">
            <a:avLst/>
          </a:prstGeom>
        </p:spPr>
      </p:pic>
      <p:sp>
        <p:nvSpPr>
          <p:cNvPr id="3734" name="Shape 3734"/>
          <p:cNvSpPr/>
          <p:nvPr/>
        </p:nvSpPr>
        <p:spPr>
          <a:xfrm>
            <a:off x="1351996" y="6913638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35" name="Shape 3735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36" name="Shape 3736"/>
          <p:cNvSpPr/>
          <p:nvPr/>
        </p:nvSpPr>
        <p:spPr>
          <a:xfrm>
            <a:off x="703895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2</a:t>
            </a:r>
          </a:p>
        </p:txBody>
      </p:sp>
      <p:sp>
        <p:nvSpPr>
          <p:cNvPr id="3737" name="Shape 3737"/>
          <p:cNvSpPr/>
          <p:nvPr/>
        </p:nvSpPr>
        <p:spPr>
          <a:xfrm>
            <a:off x="3213542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1</a:t>
            </a:r>
          </a:p>
        </p:txBody>
      </p:sp>
      <p:sp>
        <p:nvSpPr>
          <p:cNvPr id="3738" name="Shape 3738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739" name="Shape 3739"/>
          <p:cNvSpPr/>
          <p:nvPr/>
        </p:nvSpPr>
        <p:spPr>
          <a:xfrm>
            <a:off x="1351996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40" name="Shape 3740"/>
          <p:cNvSpPr/>
          <p:nvPr/>
        </p:nvSpPr>
        <p:spPr>
          <a:xfrm>
            <a:off x="1117046" y="6147720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741" name="Shape 3741"/>
          <p:cNvSpPr/>
          <p:nvPr/>
        </p:nvSpPr>
        <p:spPr>
          <a:xfrm>
            <a:off x="3655740" y="6110614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742" name="Shape 3742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43" name="Shape 3743"/>
          <p:cNvSpPr/>
          <p:nvPr/>
        </p:nvSpPr>
        <p:spPr>
          <a:xfrm>
            <a:off x="3075100" y="8431617"/>
            <a:ext cx="16995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/>
            <a:r>
              <a:t>But there</a:t>
            </a:r>
          </a:p>
          <a:p>
            <a:pPr algn="ctr"/>
            <a:r>
              <a:t>could be a</a:t>
            </a:r>
          </a:p>
          <a:p>
            <a:pPr algn="ctr"/>
            <a:r>
              <a:t>failure!</a:t>
            </a:r>
          </a:p>
        </p:txBody>
      </p:sp>
      <p:sp>
        <p:nvSpPr>
          <p:cNvPr id="3744" name="Shape 3744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45" name="Shape 3745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SDN?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xfrm>
            <a:off x="787400" y="1630495"/>
            <a:ext cx="11430000" cy="7991210"/>
          </a:xfrm>
          <a:prstGeom prst="rect">
            <a:avLst/>
          </a:prstGeom>
        </p:spPr>
        <p:txBody>
          <a:bodyPr/>
          <a:lstStyle/>
          <a:p>
            <a:pPr/>
            <a:r>
              <a:t>Software Defined Networks</a:t>
            </a:r>
          </a:p>
          <a:p>
            <a:pPr lvl="1"/>
            <a:r>
              <a:t>Simpler, </a:t>
            </a:r>
            <a:r>
              <a:t>centralized</a:t>
            </a:r>
            <a:r>
              <a:t> programming models</a:t>
            </a:r>
          </a:p>
          <a:p>
            <a:pPr lvl="1"/>
            <a:r>
              <a:t>Network-wide abstractions like paths</a:t>
            </a:r>
          </a:p>
          <a:p>
            <a:pPr lvl="1"/>
            <a:r>
              <a:t>Centralized controller programs the network</a:t>
            </a:r>
          </a:p>
          <a:p>
            <a:pPr lvl="1"/>
          </a:p>
          <a:p>
            <a:pPr/>
          </a:p>
          <a:p>
            <a:pPr/>
            <a:r>
              <a:t>But they are not a panacea:</a:t>
            </a:r>
          </a:p>
          <a:p>
            <a:pPr lvl="1"/>
            <a:r>
              <a:t>Do not usually help with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inter-domain</a:t>
            </a:r>
            <a:r>
              <a:t> routing</a:t>
            </a:r>
          </a:p>
          <a:p>
            <a:pPr lvl="1"/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Latency</a:t>
            </a:r>
            <a:r>
              <a:t>, and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scalability</a:t>
            </a:r>
            <a:r>
              <a:t> can be problematic for large networks</a:t>
            </a:r>
          </a:p>
          <a:p>
            <a:pPr lvl="1"/>
            <a:r>
              <a:t>Require careful design and engineering to be robust to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failures</a:t>
            </a:r>
          </a:p>
          <a:p>
            <a:pPr lvl="1"/>
            <a:r>
              <a:t>Their implementations don’t exploit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existing</a:t>
            </a:r>
            <a:r>
              <a:t> network infrastructure</a:t>
            </a:r>
          </a:p>
        </p:txBody>
      </p:sp>
      <p:grpSp>
        <p:nvGrpSpPr>
          <p:cNvPr id="157" name="Group 157"/>
          <p:cNvGrpSpPr/>
          <p:nvPr/>
        </p:nvGrpSpPr>
        <p:grpSpPr>
          <a:xfrm>
            <a:off x="7187787" y="2351257"/>
            <a:ext cx="5333686" cy="4441627"/>
            <a:chOff x="0" y="0"/>
            <a:chExt cx="5333685" cy="4441625"/>
          </a:xfrm>
        </p:grpSpPr>
        <p:sp>
          <p:nvSpPr>
            <p:cNvPr id="142" name="Shape 142"/>
            <p:cNvSpPr/>
            <p:nvPr/>
          </p:nvSpPr>
          <p:spPr>
            <a:xfrm>
              <a:off x="1335021" y="2824035"/>
              <a:ext cx="823664" cy="823664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 flipH="1">
              <a:off x="2885231" y="3221968"/>
              <a:ext cx="1506257" cy="58851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 flipH="1" flipV="1">
              <a:off x="1304874" y="2616271"/>
              <a:ext cx="3010414" cy="444831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 flipV="1">
              <a:off x="-1" y="2690965"/>
              <a:ext cx="727820" cy="4918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214907" y="2155776"/>
              <a:ext cx="487512" cy="34045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 flipV="1">
              <a:off x="2030809" y="4054099"/>
              <a:ext cx="263344" cy="38752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8" name="Shape 148"/>
            <p:cNvSpPr/>
            <p:nvPr/>
          </p:nvSpPr>
          <p:spPr>
            <a:xfrm flipV="1">
              <a:off x="4835128" y="2724832"/>
              <a:ext cx="498558" cy="32263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 flipH="1" flipV="1">
              <a:off x="4749485" y="3342899"/>
              <a:ext cx="501040" cy="31126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1140041" y="821318"/>
              <a:ext cx="1902943" cy="1661926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51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3687" y="2295148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Shape 152"/>
            <p:cNvSpPr/>
            <p:nvPr/>
          </p:nvSpPr>
          <p:spPr>
            <a:xfrm flipH="1">
              <a:off x="2486241" y="622285"/>
              <a:ext cx="1180784" cy="3037826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3744812" y="228651"/>
              <a:ext cx="748031" cy="2847260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5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44857" y="0"/>
              <a:ext cx="1936204" cy="107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68421" y="3548215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76621" y="2837015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Shape 37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748" name="Shape 37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49" name="Shape 3749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750" name="Shape 3750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751" name="Shape 3751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752" name="Shape 3752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753" name="Shape 3753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754" name="Shape 3754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755" name="Shape 3755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756" name="Shape 3756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757" name="Shape 3757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58" name="Shape 3758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59" name="Shape 3759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60" name="Shape 3760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61" name="Shape 3761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62" name="Shape 3762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63" name="Shape 3763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3764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555359" y="7041194"/>
            <a:ext cx="670662" cy="190501"/>
          </a:xfrm>
          <a:prstGeom prst="rect">
            <a:avLst/>
          </a:prstGeom>
        </p:spPr>
      </p:pic>
      <p:sp>
        <p:nvSpPr>
          <p:cNvPr id="3766" name="Shape 3766"/>
          <p:cNvSpPr/>
          <p:nvPr/>
        </p:nvSpPr>
        <p:spPr>
          <a:xfrm>
            <a:off x="1351996" y="6913638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67" name="Shape 3767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68" name="Shape 3768"/>
          <p:cNvSpPr/>
          <p:nvPr/>
        </p:nvSpPr>
        <p:spPr>
          <a:xfrm>
            <a:off x="703895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2</a:t>
            </a:r>
          </a:p>
        </p:txBody>
      </p:sp>
      <p:sp>
        <p:nvSpPr>
          <p:cNvPr id="3769" name="Shape 3769"/>
          <p:cNvSpPr/>
          <p:nvPr/>
        </p:nvSpPr>
        <p:spPr>
          <a:xfrm>
            <a:off x="3213542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1</a:t>
            </a:r>
          </a:p>
        </p:txBody>
      </p:sp>
      <p:sp>
        <p:nvSpPr>
          <p:cNvPr id="3770" name="Shape 3770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771" name="Shape 3771"/>
          <p:cNvSpPr/>
          <p:nvPr/>
        </p:nvSpPr>
        <p:spPr>
          <a:xfrm>
            <a:off x="1351996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72" name="Shape 3772"/>
          <p:cNvSpPr/>
          <p:nvPr/>
        </p:nvSpPr>
        <p:spPr>
          <a:xfrm>
            <a:off x="1117046" y="6147720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773" name="Shape 3773"/>
          <p:cNvSpPr/>
          <p:nvPr/>
        </p:nvSpPr>
        <p:spPr>
          <a:xfrm>
            <a:off x="3655740" y="6110614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774" name="Shape 3774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75" name="Shape 3775"/>
          <p:cNvSpPr/>
          <p:nvPr/>
        </p:nvSpPr>
        <p:spPr>
          <a:xfrm>
            <a:off x="657766" y="8741418"/>
            <a:ext cx="389193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def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Sometimes there is</a:t>
            </a:r>
          </a:p>
          <a:p>
            <a:pPr algn="ctr">
              <a:def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no best choice</a:t>
            </a:r>
          </a:p>
        </p:txBody>
      </p:sp>
      <p:sp>
        <p:nvSpPr>
          <p:cNvPr id="3776" name="Shape 3776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77" name="Shape 3777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Shape 37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780" name="Shape 378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81" name="Shape 3781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782" name="Shape 3782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783" name="Shape 3783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784" name="Shape 3784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785" name="Shape 3785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786" name="Shape 3786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787" name="Shape 3787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788" name="Shape 3788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789" name="Shape 3789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790" name="Shape 3790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791" name="Shape 3791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792" name="Shape 3792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93" name="Shape 3793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94" name="Shape 3794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95" name="Shape 3795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96" name="Shape 3796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97" name="Shape 3797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98" name="Shape 3798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99" name="Shape 3799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00" name="Shape 3800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01" name="Shape 3801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02" name="Shape 3802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03" name="Shape 3803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04" name="Shape 3804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805" name="Shape 3805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806" name="Shape 3806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807" name="Shape 3807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808" name="Shape 3808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09" name="Shape 3809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10" name="Shape 3810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811" name="Shape 3811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812" name="Shape 3812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813" name="Shape 3813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14" name="Shape 3814"/>
          <p:cNvSpPr/>
          <p:nvPr/>
        </p:nvSpPr>
        <p:spPr>
          <a:xfrm>
            <a:off x="1147059" y="5938526"/>
            <a:ext cx="931846" cy="168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6" h="21600" fill="norm" stroke="1" extrusionOk="0">
                <a:moveTo>
                  <a:pt x="0" y="0"/>
                </a:moveTo>
                <a:cubicBezTo>
                  <a:pt x="6283" y="1272"/>
                  <a:pt x="11917" y="3397"/>
                  <a:pt x="16406" y="6188"/>
                </a:cubicBezTo>
                <a:cubicBezTo>
                  <a:pt x="19235" y="7946"/>
                  <a:pt x="21600" y="10073"/>
                  <a:pt x="21111" y="12419"/>
                </a:cubicBezTo>
                <a:cubicBezTo>
                  <a:pt x="20766" y="14076"/>
                  <a:pt x="18967" y="15490"/>
                  <a:pt x="18091" y="17077"/>
                </a:cubicBezTo>
                <a:cubicBezTo>
                  <a:pt x="17277" y="18549"/>
                  <a:pt x="17277" y="20127"/>
                  <a:pt x="18091" y="21600"/>
                </a:cubicBezTo>
              </a:path>
            </a:pathLst>
          </a:cu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15" name="Shape 3815"/>
          <p:cNvSpPr/>
          <p:nvPr/>
        </p:nvSpPr>
        <p:spPr>
          <a:xfrm>
            <a:off x="3038443" y="5842768"/>
            <a:ext cx="682350" cy="177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5" h="21600" fill="norm" stroke="1" extrusionOk="0">
                <a:moveTo>
                  <a:pt x="21315" y="0"/>
                </a:moveTo>
                <a:cubicBezTo>
                  <a:pt x="16804" y="373"/>
                  <a:pt x="12951" y="1506"/>
                  <a:pt x="10794" y="3092"/>
                </a:cubicBezTo>
                <a:cubicBezTo>
                  <a:pt x="8349" y="4889"/>
                  <a:pt x="8437" y="7031"/>
                  <a:pt x="6399" y="8899"/>
                </a:cubicBezTo>
                <a:cubicBezTo>
                  <a:pt x="4823" y="10344"/>
                  <a:pt x="2042" y="11557"/>
                  <a:pt x="792" y="13052"/>
                </a:cubicBezTo>
                <a:cubicBezTo>
                  <a:pt x="-285" y="14340"/>
                  <a:pt x="-143" y="15717"/>
                  <a:pt x="503" y="17046"/>
                </a:cubicBezTo>
                <a:cubicBezTo>
                  <a:pt x="1283" y="18653"/>
                  <a:pt x="2780" y="20194"/>
                  <a:pt x="4926" y="21600"/>
                </a:cubicBezTo>
              </a:path>
            </a:pathLst>
          </a:cu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14" grpId="1"/>
      <p:bldP build="whole" bldLvl="1" animBg="1" rev="0" advAuto="0" spid="3815" grpId="2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Shape 38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818" name="Shape 38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19" name="Shape 3819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820" name="Shape 3820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821" name="Shape 3821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822" name="Shape 3822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823" name="Shape 3823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824" name="Shape 3824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825" name="Shape 3825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826" name="Shape 3826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827" name="Shape 3827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828" name="Shape 3828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829" name="Shape 3829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830" name="Shape 3830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31" name="Shape 3831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32" name="Shape 3832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33" name="Shape 3833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34" name="Shape 3834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35" name="Shape 3835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36" name="Shape 3836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37" name="Shape 3837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38" name="Shape 3838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39" name="Shape 3839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40" name="Shape 3840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41" name="Shape 3841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42" name="Shape 3842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843" name="Shape 3843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844" name="Shape 3844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845" name="Shape 3845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846" name="Shape 3846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47" name="Shape 3847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48" name="Shape 3848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849" name="Shape 3849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850" name="Shape 3850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851" name="Shape 3851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52" name="Shape 3852"/>
          <p:cNvSpPr/>
          <p:nvPr/>
        </p:nvSpPr>
        <p:spPr>
          <a:xfrm flipH="1">
            <a:off x="11080985" y="6205809"/>
            <a:ext cx="501600" cy="501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855" name="Group 3855"/>
          <p:cNvGrpSpPr/>
          <p:nvPr/>
        </p:nvGrpSpPr>
        <p:grpSpPr>
          <a:xfrm>
            <a:off x="11072437" y="5074806"/>
            <a:ext cx="1875795" cy="1102588"/>
            <a:chOff x="0" y="0"/>
            <a:chExt cx="1875794" cy="1102586"/>
          </a:xfrm>
        </p:grpSpPr>
        <p:sp>
          <p:nvSpPr>
            <p:cNvPr id="3853" name="Shape 3853"/>
            <p:cNvSpPr/>
            <p:nvPr/>
          </p:nvSpPr>
          <p:spPr>
            <a:xfrm>
              <a:off x="0" y="0"/>
              <a:ext cx="1858999" cy="1102587"/>
            </a:xfrm>
            <a:prstGeom prst="rect">
              <a:avLst/>
            </a:prstGeom>
            <a:solidFill>
              <a:srgbClr val="FFE5E0"/>
            </a:solidFill>
            <a:ln w="38100" cap="flat">
              <a:solidFill>
                <a:srgbClr val="BB5C1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854" name="Shape 3854"/>
            <p:cNvSpPr/>
            <p:nvPr/>
          </p:nvSpPr>
          <p:spPr>
            <a:xfrm>
              <a:off x="130213" y="94093"/>
              <a:ext cx="1745582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Prefer D’s </a:t>
              </a:r>
            </a:p>
            <a:p>
              <a:pPr/>
              <a:r>
                <a:t>announce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Shape 38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858" name="Shape 38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86" name="Group 3886"/>
          <p:cNvGrpSpPr/>
          <p:nvPr/>
        </p:nvGrpSpPr>
        <p:grpSpPr>
          <a:xfrm>
            <a:off x="272816" y="3025768"/>
            <a:ext cx="5906777" cy="3575064"/>
            <a:chOff x="0" y="0"/>
            <a:chExt cx="5906776" cy="3575062"/>
          </a:xfrm>
        </p:grpSpPr>
        <p:grpSp>
          <p:nvGrpSpPr>
            <p:cNvPr id="3883" name="Group 3883"/>
            <p:cNvGrpSpPr/>
            <p:nvPr/>
          </p:nvGrpSpPr>
          <p:grpSpPr>
            <a:xfrm>
              <a:off x="0" y="-1"/>
              <a:ext cx="5906777" cy="3575064"/>
              <a:chOff x="0" y="0"/>
              <a:chExt cx="5906776" cy="3575062"/>
            </a:xfrm>
          </p:grpSpPr>
          <p:sp>
            <p:nvSpPr>
              <p:cNvPr id="3859" name="Shape 3859"/>
              <p:cNvSpPr/>
              <p:nvPr/>
            </p:nvSpPr>
            <p:spPr>
              <a:xfrm flipH="1" flipV="1">
                <a:off x="3631876" y="740915"/>
                <a:ext cx="1101527" cy="6123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60" name="Shape 3860"/>
              <p:cNvSpPr/>
              <p:nvPr/>
            </p:nvSpPr>
            <p:spPr>
              <a:xfrm flipV="1">
                <a:off x="4743603" y="477209"/>
                <a:ext cx="278486" cy="84396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61" name="Shape 3861"/>
              <p:cNvSpPr/>
              <p:nvPr/>
            </p:nvSpPr>
            <p:spPr>
              <a:xfrm flipH="1" flipV="1">
                <a:off x="5119466" y="2335492"/>
                <a:ext cx="203669" cy="9348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62" name="Shape 3862"/>
              <p:cNvSpPr/>
              <p:nvPr/>
            </p:nvSpPr>
            <p:spPr>
              <a:xfrm flipH="1" flipV="1">
                <a:off x="236538" y="327429"/>
                <a:ext cx="711808" cy="17164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63" name="Shape 3863"/>
              <p:cNvSpPr/>
              <p:nvPr/>
            </p:nvSpPr>
            <p:spPr>
              <a:xfrm flipH="1" flipV="1">
                <a:off x="755529" y="360694"/>
                <a:ext cx="1061864" cy="10618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64" name="Shape 3864"/>
              <p:cNvSpPr/>
              <p:nvPr/>
            </p:nvSpPr>
            <p:spPr>
              <a:xfrm>
                <a:off x="835325" y="1234418"/>
                <a:ext cx="4957224" cy="1239610"/>
              </a:xfrm>
              <a:prstGeom prst="ellipse">
                <a:avLst/>
              </a:prstGeom>
              <a:solidFill>
                <a:srgbClr val="FFEDB4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865" name="Shape 3865"/>
              <p:cNvSpPr/>
              <p:nvPr/>
            </p:nvSpPr>
            <p:spPr>
              <a:xfrm>
                <a:off x="397275" y="1624611"/>
                <a:ext cx="760395" cy="679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B</a:t>
                </a:r>
              </a:p>
            </p:txBody>
          </p:sp>
          <p:sp>
            <p:nvSpPr>
              <p:cNvPr id="3866" name="Shape 3866"/>
              <p:cNvSpPr/>
              <p:nvPr/>
            </p:nvSpPr>
            <p:spPr>
              <a:xfrm>
                <a:off x="1695958" y="866767"/>
                <a:ext cx="579580" cy="726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A</a:t>
                </a:r>
              </a:p>
            </p:txBody>
          </p:sp>
          <p:sp>
            <p:nvSpPr>
              <p:cNvPr id="3867" name="Shape 3867"/>
              <p:cNvSpPr/>
              <p:nvPr/>
            </p:nvSpPr>
            <p:spPr>
              <a:xfrm>
                <a:off x="4744328" y="1346231"/>
                <a:ext cx="664519" cy="699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D</a:t>
                </a:r>
              </a:p>
            </p:txBody>
          </p:sp>
          <p:sp>
            <p:nvSpPr>
              <p:cNvPr id="3868" name="Shape 3868"/>
              <p:cNvSpPr/>
              <p:nvPr/>
            </p:nvSpPr>
            <p:spPr>
              <a:xfrm>
                <a:off x="5040214" y="1780682"/>
                <a:ext cx="599056" cy="726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E</a:t>
                </a:r>
              </a:p>
            </p:txBody>
          </p:sp>
          <p:sp>
            <p:nvSpPr>
              <p:cNvPr id="3869" name="Shape 3869"/>
              <p:cNvSpPr/>
              <p:nvPr/>
            </p:nvSpPr>
            <p:spPr>
              <a:xfrm>
                <a:off x="780501" y="1708525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70" name="Shape 3870"/>
              <p:cNvSpPr/>
              <p:nvPr/>
            </p:nvSpPr>
            <p:spPr>
              <a:xfrm>
                <a:off x="1723223" y="1269683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71" name="Shape 3871"/>
              <p:cNvSpPr/>
              <p:nvPr/>
            </p:nvSpPr>
            <p:spPr>
              <a:xfrm>
                <a:off x="4603480" y="1232512"/>
                <a:ext cx="203307" cy="223367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72" name="Shape 3872"/>
              <p:cNvSpPr/>
              <p:nvPr/>
            </p:nvSpPr>
            <p:spPr>
              <a:xfrm>
                <a:off x="5015366" y="2194503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73" name="Shape 3873"/>
              <p:cNvSpPr/>
              <p:nvPr/>
            </p:nvSpPr>
            <p:spPr>
              <a:xfrm>
                <a:off x="3534129" y="1482922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74" name="Shape 3874"/>
              <p:cNvSpPr/>
              <p:nvPr/>
            </p:nvSpPr>
            <p:spPr>
              <a:xfrm>
                <a:off x="3298674" y="1702915"/>
                <a:ext cx="674217" cy="72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C</a:t>
                </a:r>
              </a:p>
            </p:txBody>
          </p:sp>
          <p:sp>
            <p:nvSpPr>
              <p:cNvPr id="3875" name="Shape 3875"/>
              <p:cNvSpPr/>
              <p:nvPr/>
            </p:nvSpPr>
            <p:spPr>
              <a:xfrm>
                <a:off x="3607732" y="1625183"/>
                <a:ext cx="1522948" cy="65865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76" name="Shape 3876"/>
              <p:cNvSpPr/>
              <p:nvPr/>
            </p:nvSpPr>
            <p:spPr>
              <a:xfrm flipV="1">
                <a:off x="996145" y="1596162"/>
                <a:ext cx="2685080" cy="2102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77" name="Shape 3877"/>
              <p:cNvSpPr/>
              <p:nvPr/>
            </p:nvSpPr>
            <p:spPr>
              <a:xfrm>
                <a:off x="1836685" y="1374191"/>
                <a:ext cx="1753374" cy="1860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78" name="Shape 3878"/>
              <p:cNvSpPr/>
              <p:nvPr/>
            </p:nvSpPr>
            <p:spPr>
              <a:xfrm flipV="1">
                <a:off x="3562051" y="1317461"/>
                <a:ext cx="1241177" cy="29951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79" name="Shape 3879"/>
              <p:cNvSpPr/>
              <p:nvPr/>
            </p:nvSpPr>
            <p:spPr>
              <a:xfrm>
                <a:off x="4750566" y="2708353"/>
                <a:ext cx="1156211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Z</a:t>
                </a:r>
              </a:p>
            </p:txBody>
          </p:sp>
          <p:sp>
            <p:nvSpPr>
              <p:cNvPr id="3880" name="Shape 3880"/>
              <p:cNvSpPr/>
              <p:nvPr/>
            </p:nvSpPr>
            <p:spPr>
              <a:xfrm>
                <a:off x="4554634" y="0"/>
                <a:ext cx="1156210" cy="86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Y</a:t>
                </a:r>
              </a:p>
            </p:txBody>
          </p:sp>
          <p:sp>
            <p:nvSpPr>
              <p:cNvPr id="3881" name="Shape 3881"/>
              <p:cNvSpPr/>
              <p:nvPr/>
            </p:nvSpPr>
            <p:spPr>
              <a:xfrm>
                <a:off x="3097785" y="80637"/>
                <a:ext cx="1156210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3882" name="Shape 3882"/>
              <p:cNvSpPr/>
              <p:nvPr/>
            </p:nvSpPr>
            <p:spPr>
              <a:xfrm>
                <a:off x="-1" y="208654"/>
                <a:ext cx="1380959" cy="1006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W</a:t>
                </a:r>
              </a:p>
            </p:txBody>
          </p:sp>
        </p:grpSp>
        <p:pic>
          <p:nvPicPr>
            <p:cNvPr id="388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0940000">
              <a:off x="2295986" y="1228277"/>
              <a:ext cx="400962" cy="400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85" name="Shape 3885"/>
            <p:cNvSpPr/>
            <p:nvPr/>
          </p:nvSpPr>
          <p:spPr>
            <a:xfrm>
              <a:off x="813426" y="929288"/>
              <a:ext cx="3947414" cy="939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4" fill="norm" stroke="1" extrusionOk="0">
                  <a:moveTo>
                    <a:pt x="21600" y="0"/>
                  </a:moveTo>
                  <a:cubicBezTo>
                    <a:pt x="20859" y="3997"/>
                    <a:pt x="20007" y="7622"/>
                    <a:pt x="19059" y="10801"/>
                  </a:cubicBezTo>
                  <a:cubicBezTo>
                    <a:pt x="18099" y="14020"/>
                    <a:pt x="17042" y="16770"/>
                    <a:pt x="15864" y="18359"/>
                  </a:cubicBezTo>
                  <a:cubicBezTo>
                    <a:pt x="14393" y="20342"/>
                    <a:pt x="12805" y="20364"/>
                    <a:pt x="11302" y="20643"/>
                  </a:cubicBezTo>
                  <a:cubicBezTo>
                    <a:pt x="9456" y="20986"/>
                    <a:pt x="7634" y="21600"/>
                    <a:pt x="5790" y="20248"/>
                  </a:cubicBezTo>
                  <a:cubicBezTo>
                    <a:pt x="3585" y="18632"/>
                    <a:pt x="1560" y="14213"/>
                    <a:pt x="0" y="7620"/>
                  </a:cubicBezTo>
                </a:path>
              </a:pathLst>
            </a:custGeom>
            <a:noFill/>
            <a:ln w="762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887" name="Shape 3887"/>
          <p:cNvSpPr/>
          <p:nvPr/>
        </p:nvSpPr>
        <p:spPr>
          <a:xfrm>
            <a:off x="1593907" y="8724900"/>
            <a:ext cx="914935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/>
            </a:lvl1pPr>
          </a:lstStyle>
          <a:p>
            <a:pPr/>
            <a:r>
              <a:t>The implementation always uses the best available path</a:t>
            </a:r>
          </a:p>
        </p:txBody>
      </p:sp>
      <p:grpSp>
        <p:nvGrpSpPr>
          <p:cNvPr id="3917" name="Group 3917"/>
          <p:cNvGrpSpPr/>
          <p:nvPr/>
        </p:nvGrpSpPr>
        <p:grpSpPr>
          <a:xfrm>
            <a:off x="6551025" y="2765880"/>
            <a:ext cx="5906777" cy="3834952"/>
            <a:chOff x="0" y="278518"/>
            <a:chExt cx="5906776" cy="3834951"/>
          </a:xfrm>
        </p:grpSpPr>
        <p:grpSp>
          <p:nvGrpSpPr>
            <p:cNvPr id="3912" name="Group 3912"/>
            <p:cNvGrpSpPr/>
            <p:nvPr/>
          </p:nvGrpSpPr>
          <p:grpSpPr>
            <a:xfrm>
              <a:off x="0" y="538407"/>
              <a:ext cx="5906777" cy="3575063"/>
              <a:chOff x="0" y="0"/>
              <a:chExt cx="5906776" cy="3575062"/>
            </a:xfrm>
          </p:grpSpPr>
          <p:sp>
            <p:nvSpPr>
              <p:cNvPr id="3888" name="Shape 3888"/>
              <p:cNvSpPr/>
              <p:nvPr/>
            </p:nvSpPr>
            <p:spPr>
              <a:xfrm flipH="1" flipV="1">
                <a:off x="3631876" y="740915"/>
                <a:ext cx="1101527" cy="6123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89" name="Shape 3889"/>
              <p:cNvSpPr/>
              <p:nvPr/>
            </p:nvSpPr>
            <p:spPr>
              <a:xfrm flipV="1">
                <a:off x="4743603" y="477209"/>
                <a:ext cx="278486" cy="84396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90" name="Shape 3890"/>
              <p:cNvSpPr/>
              <p:nvPr/>
            </p:nvSpPr>
            <p:spPr>
              <a:xfrm flipH="1" flipV="1">
                <a:off x="5119466" y="2335492"/>
                <a:ext cx="203669" cy="9348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91" name="Shape 3891"/>
              <p:cNvSpPr/>
              <p:nvPr/>
            </p:nvSpPr>
            <p:spPr>
              <a:xfrm flipH="1" flipV="1">
                <a:off x="236538" y="327429"/>
                <a:ext cx="711808" cy="17164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92" name="Shape 3892"/>
              <p:cNvSpPr/>
              <p:nvPr/>
            </p:nvSpPr>
            <p:spPr>
              <a:xfrm flipH="1" flipV="1">
                <a:off x="755529" y="360694"/>
                <a:ext cx="1061864" cy="10618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93" name="Shape 3893"/>
              <p:cNvSpPr/>
              <p:nvPr/>
            </p:nvSpPr>
            <p:spPr>
              <a:xfrm>
                <a:off x="835325" y="1234418"/>
                <a:ext cx="4957224" cy="1239610"/>
              </a:xfrm>
              <a:prstGeom prst="ellipse">
                <a:avLst/>
              </a:prstGeom>
              <a:solidFill>
                <a:srgbClr val="FFEDB4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894" name="Shape 3894"/>
              <p:cNvSpPr/>
              <p:nvPr/>
            </p:nvSpPr>
            <p:spPr>
              <a:xfrm>
                <a:off x="397275" y="1624611"/>
                <a:ext cx="760395" cy="679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B</a:t>
                </a:r>
              </a:p>
            </p:txBody>
          </p:sp>
          <p:sp>
            <p:nvSpPr>
              <p:cNvPr id="3895" name="Shape 3895"/>
              <p:cNvSpPr/>
              <p:nvPr/>
            </p:nvSpPr>
            <p:spPr>
              <a:xfrm>
                <a:off x="1695958" y="866767"/>
                <a:ext cx="579580" cy="726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A</a:t>
                </a:r>
              </a:p>
            </p:txBody>
          </p:sp>
          <p:sp>
            <p:nvSpPr>
              <p:cNvPr id="3896" name="Shape 3896"/>
              <p:cNvSpPr/>
              <p:nvPr/>
            </p:nvSpPr>
            <p:spPr>
              <a:xfrm>
                <a:off x="4744328" y="1346231"/>
                <a:ext cx="664519" cy="699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D</a:t>
                </a:r>
              </a:p>
            </p:txBody>
          </p:sp>
          <p:sp>
            <p:nvSpPr>
              <p:cNvPr id="3897" name="Shape 3897"/>
              <p:cNvSpPr/>
              <p:nvPr/>
            </p:nvSpPr>
            <p:spPr>
              <a:xfrm>
                <a:off x="5040214" y="1780682"/>
                <a:ext cx="599056" cy="726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E</a:t>
                </a:r>
              </a:p>
            </p:txBody>
          </p:sp>
          <p:sp>
            <p:nvSpPr>
              <p:cNvPr id="3898" name="Shape 3898"/>
              <p:cNvSpPr/>
              <p:nvPr/>
            </p:nvSpPr>
            <p:spPr>
              <a:xfrm>
                <a:off x="780501" y="1708525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899" name="Shape 3899"/>
              <p:cNvSpPr/>
              <p:nvPr/>
            </p:nvSpPr>
            <p:spPr>
              <a:xfrm>
                <a:off x="1723223" y="1269683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00" name="Shape 3900"/>
              <p:cNvSpPr/>
              <p:nvPr/>
            </p:nvSpPr>
            <p:spPr>
              <a:xfrm>
                <a:off x="4603480" y="1232512"/>
                <a:ext cx="203307" cy="223367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01" name="Shape 3901"/>
              <p:cNvSpPr/>
              <p:nvPr/>
            </p:nvSpPr>
            <p:spPr>
              <a:xfrm>
                <a:off x="5015366" y="2194503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02" name="Shape 3902"/>
              <p:cNvSpPr/>
              <p:nvPr/>
            </p:nvSpPr>
            <p:spPr>
              <a:xfrm>
                <a:off x="3534129" y="1482922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03" name="Shape 3903"/>
              <p:cNvSpPr/>
              <p:nvPr/>
            </p:nvSpPr>
            <p:spPr>
              <a:xfrm>
                <a:off x="3298674" y="1702915"/>
                <a:ext cx="674217" cy="72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C</a:t>
                </a:r>
              </a:p>
            </p:txBody>
          </p:sp>
          <p:sp>
            <p:nvSpPr>
              <p:cNvPr id="3904" name="Shape 3904"/>
              <p:cNvSpPr/>
              <p:nvPr/>
            </p:nvSpPr>
            <p:spPr>
              <a:xfrm>
                <a:off x="3607732" y="1625183"/>
                <a:ext cx="1522948" cy="65865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05" name="Shape 3905"/>
              <p:cNvSpPr/>
              <p:nvPr/>
            </p:nvSpPr>
            <p:spPr>
              <a:xfrm flipV="1">
                <a:off x="996145" y="1596162"/>
                <a:ext cx="2685080" cy="2102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06" name="Shape 3906"/>
              <p:cNvSpPr/>
              <p:nvPr/>
            </p:nvSpPr>
            <p:spPr>
              <a:xfrm>
                <a:off x="1836685" y="1374191"/>
                <a:ext cx="1753374" cy="1860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07" name="Shape 3907"/>
              <p:cNvSpPr/>
              <p:nvPr/>
            </p:nvSpPr>
            <p:spPr>
              <a:xfrm flipV="1">
                <a:off x="3562051" y="1317461"/>
                <a:ext cx="1241177" cy="29951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908" name="Shape 3908"/>
              <p:cNvSpPr/>
              <p:nvPr/>
            </p:nvSpPr>
            <p:spPr>
              <a:xfrm>
                <a:off x="4750566" y="2708353"/>
                <a:ext cx="1156211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Z</a:t>
                </a:r>
              </a:p>
            </p:txBody>
          </p:sp>
          <p:sp>
            <p:nvSpPr>
              <p:cNvPr id="3909" name="Shape 3909"/>
              <p:cNvSpPr/>
              <p:nvPr/>
            </p:nvSpPr>
            <p:spPr>
              <a:xfrm>
                <a:off x="4554634" y="0"/>
                <a:ext cx="1156210" cy="86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Y</a:t>
                </a:r>
              </a:p>
            </p:txBody>
          </p:sp>
          <p:sp>
            <p:nvSpPr>
              <p:cNvPr id="3910" name="Shape 3910"/>
              <p:cNvSpPr/>
              <p:nvPr/>
            </p:nvSpPr>
            <p:spPr>
              <a:xfrm>
                <a:off x="3097785" y="80637"/>
                <a:ext cx="1156210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3911" name="Shape 3911"/>
              <p:cNvSpPr/>
              <p:nvPr/>
            </p:nvSpPr>
            <p:spPr>
              <a:xfrm>
                <a:off x="-1" y="208654"/>
                <a:ext cx="1380959" cy="1006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W</a:t>
                </a:r>
              </a:p>
            </p:txBody>
          </p:sp>
        </p:grpSp>
        <p:pic>
          <p:nvPicPr>
            <p:cNvPr id="3913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0940000">
              <a:off x="4028940" y="1829133"/>
              <a:ext cx="400962" cy="400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14" name="Shape 3914"/>
            <p:cNvSpPr/>
            <p:nvPr/>
          </p:nvSpPr>
          <p:spPr>
            <a:xfrm>
              <a:off x="906330" y="1844955"/>
              <a:ext cx="4097812" cy="141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145" y="19453"/>
                    <a:pt x="20613" y="17451"/>
                    <a:pt x="20013" y="15627"/>
                  </a:cubicBezTo>
                  <a:cubicBezTo>
                    <a:pt x="18363" y="10606"/>
                    <a:pt x="16222" y="7020"/>
                    <a:pt x="13839" y="6453"/>
                  </a:cubicBezTo>
                  <a:cubicBezTo>
                    <a:pt x="10026" y="5546"/>
                    <a:pt x="6126" y="12629"/>
                    <a:pt x="2586" y="7760"/>
                  </a:cubicBezTo>
                  <a:cubicBezTo>
                    <a:pt x="1428" y="6167"/>
                    <a:pt x="509" y="3409"/>
                    <a:pt x="0" y="0"/>
                  </a:cubicBezTo>
                </a:path>
              </a:pathLst>
            </a:custGeom>
            <a:noFill/>
            <a:ln w="762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15" name="Shape 3915"/>
            <p:cNvSpPr/>
            <p:nvPr/>
          </p:nvSpPr>
          <p:spPr>
            <a:xfrm>
              <a:off x="1395429" y="278518"/>
              <a:ext cx="1942134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drop from C</a:t>
              </a:r>
            </a:p>
          </p:txBody>
        </p:sp>
        <p:sp>
          <p:nvSpPr>
            <p:cNvPr id="3916" name="Shape 3916"/>
            <p:cNvSpPr/>
            <p:nvPr/>
          </p:nvSpPr>
          <p:spPr>
            <a:xfrm flipH="1">
              <a:off x="2076228" y="954408"/>
              <a:ext cx="317389" cy="73275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918" name="Shape 3918"/>
          <p:cNvSpPr/>
          <p:nvPr/>
        </p:nvSpPr>
        <p:spPr>
          <a:xfrm>
            <a:off x="1621409" y="8014767"/>
            <a:ext cx="931763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200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Implementation:</a:t>
            </a:r>
            <a:r>
              <a:t> C prefers D to E and tags accordingly</a:t>
            </a:r>
          </a:p>
        </p:txBody>
      </p:sp>
      <p:grpSp>
        <p:nvGrpSpPr>
          <p:cNvPr id="3921" name="Group 3921"/>
          <p:cNvGrpSpPr/>
          <p:nvPr/>
        </p:nvGrpSpPr>
        <p:grpSpPr>
          <a:xfrm>
            <a:off x="1463541" y="1833879"/>
            <a:ext cx="9410091" cy="729611"/>
            <a:chOff x="0" y="0"/>
            <a:chExt cx="9410090" cy="729609"/>
          </a:xfrm>
        </p:grpSpPr>
        <p:sp>
          <p:nvSpPr>
            <p:cNvPr id="3919" name="Shape 3919"/>
            <p:cNvSpPr/>
            <p:nvPr/>
          </p:nvSpPr>
          <p:spPr>
            <a:xfrm>
              <a:off x="1316839" y="86780"/>
              <a:ext cx="8093252" cy="55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3920" name="Shape 3920"/>
            <p:cNvSpPr/>
            <p:nvPr/>
          </p:nvSpPr>
          <p:spPr>
            <a:xfrm>
              <a:off x="0" y="0"/>
              <a:ext cx="1784894" cy="729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6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  <p:sp>
        <p:nvSpPr>
          <p:cNvPr id="3922" name="Shape 3922"/>
          <p:cNvSpPr/>
          <p:nvPr/>
        </p:nvSpPr>
        <p:spPr>
          <a:xfrm>
            <a:off x="2209559" y="5921647"/>
            <a:ext cx="203329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Backup path</a:t>
            </a:r>
          </a:p>
        </p:txBody>
      </p:sp>
      <p:sp>
        <p:nvSpPr>
          <p:cNvPr id="3923" name="Shape 3923"/>
          <p:cNvSpPr/>
          <p:nvPr/>
        </p:nvSpPr>
        <p:spPr>
          <a:xfrm>
            <a:off x="8487768" y="5921647"/>
            <a:ext cx="203329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Backup path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</a:t>
            </a:r>
          </a:p>
        </p:txBody>
      </p:sp>
      <p:sp>
        <p:nvSpPr>
          <p:cNvPr id="3926" name="Shape 39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27" name="Shape 3927"/>
          <p:cNvSpPr/>
          <p:nvPr>
            <p:ph type="body" sz="half" idx="1"/>
          </p:nvPr>
        </p:nvSpPr>
        <p:spPr>
          <a:xfrm>
            <a:off x="694662" y="2598451"/>
            <a:ext cx="6877461" cy="6055298"/>
          </a:xfrm>
          <a:prstGeom prst="rect">
            <a:avLst/>
          </a:prstGeom>
        </p:spPr>
        <p:txBody>
          <a:bodyPr/>
          <a:lstStyle/>
          <a:p>
            <a:pPr/>
            <a:r>
              <a:t>Benchmarks:</a:t>
            </a:r>
          </a:p>
          <a:p>
            <a:pPr lvl="1"/>
            <a:r>
              <a:t>Network configurations from Microsoft’s networks (Policy from English docs)</a:t>
            </a:r>
          </a:p>
          <a:p>
            <a:pPr lvl="1"/>
            <a:r>
              <a:t>Data center policies (~1400 routers) </a:t>
            </a:r>
          </a:p>
          <a:p>
            <a:pPr lvl="1"/>
            <a:r>
              <a:t>Backbone policies (~200 routers, many peers/router) </a:t>
            </a:r>
          </a:p>
          <a:p>
            <a:pPr lvl="1"/>
            <a:r>
              <a:t>Ignoring prefix, customer group and ownership definitions:</a:t>
            </a:r>
          </a:p>
          <a:p>
            <a:pPr lvl="2"/>
            <a:r>
              <a:t>31 lines for data center</a:t>
            </a:r>
          </a:p>
          <a:p>
            <a:pPr lvl="2"/>
            <a:r>
              <a:t>43 lines for backbone</a:t>
            </a:r>
          </a:p>
        </p:txBody>
      </p:sp>
      <p:grpSp>
        <p:nvGrpSpPr>
          <p:cNvPr id="3942" name="Group 3942"/>
          <p:cNvGrpSpPr/>
          <p:nvPr/>
        </p:nvGrpSpPr>
        <p:grpSpPr>
          <a:xfrm>
            <a:off x="7650371" y="1372537"/>
            <a:ext cx="4848861" cy="7008526"/>
            <a:chOff x="0" y="0"/>
            <a:chExt cx="4848860" cy="7008524"/>
          </a:xfrm>
        </p:grpSpPr>
        <p:sp>
          <p:nvSpPr>
            <p:cNvPr id="3928" name="Shape 3928"/>
            <p:cNvSpPr/>
            <p:nvPr/>
          </p:nvSpPr>
          <p:spPr>
            <a:xfrm>
              <a:off x="2114435" y="0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Propane</a:t>
              </a:r>
            </a:p>
          </p:txBody>
        </p:sp>
        <p:sp>
          <p:nvSpPr>
            <p:cNvPr id="3929" name="Shape 3929"/>
            <p:cNvSpPr/>
            <p:nvPr/>
          </p:nvSpPr>
          <p:spPr>
            <a:xfrm>
              <a:off x="2114435" y="1489347"/>
              <a:ext cx="1560341" cy="10511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Regular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IR</a:t>
              </a:r>
            </a:p>
          </p:txBody>
        </p:sp>
        <p:sp>
          <p:nvSpPr>
            <p:cNvPr id="3930" name="Shape 3930"/>
            <p:cNvSpPr/>
            <p:nvPr/>
          </p:nvSpPr>
          <p:spPr>
            <a:xfrm>
              <a:off x="2114435" y="2978695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Product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Graph IR</a:t>
              </a:r>
            </a:p>
          </p:txBody>
        </p:sp>
        <p:sp>
          <p:nvSpPr>
            <p:cNvPr id="3931" name="Shape 3931"/>
            <p:cNvSpPr/>
            <p:nvPr/>
          </p:nvSpPr>
          <p:spPr>
            <a:xfrm>
              <a:off x="2114435" y="4468043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Abstract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BGP</a:t>
              </a:r>
            </a:p>
          </p:txBody>
        </p:sp>
        <p:sp>
          <p:nvSpPr>
            <p:cNvPr id="3932" name="Shape 3932"/>
            <p:cNvSpPr/>
            <p:nvPr/>
          </p:nvSpPr>
          <p:spPr>
            <a:xfrm>
              <a:off x="787581" y="5957390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…</a:t>
              </a:r>
            </a:p>
          </p:txBody>
        </p:sp>
        <p:sp>
          <p:nvSpPr>
            <p:cNvPr id="3933" name="Shape 3933"/>
            <p:cNvSpPr/>
            <p:nvPr/>
          </p:nvSpPr>
          <p:spPr>
            <a:xfrm>
              <a:off x="3279306" y="5957390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Quagga</a:t>
              </a:r>
            </a:p>
          </p:txBody>
        </p:sp>
        <p:sp>
          <p:nvSpPr>
            <p:cNvPr id="3934" name="Shape 3934"/>
            <p:cNvSpPr/>
            <p:nvPr/>
          </p:nvSpPr>
          <p:spPr>
            <a:xfrm>
              <a:off x="2894604" y="1047417"/>
              <a:ext cx="1" cy="44564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35" name="Shape 3935"/>
            <p:cNvSpPr/>
            <p:nvPr/>
          </p:nvSpPr>
          <p:spPr>
            <a:xfrm>
              <a:off x="2894604" y="2536765"/>
              <a:ext cx="1" cy="44564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36" name="Shape 3936"/>
            <p:cNvSpPr/>
            <p:nvPr/>
          </p:nvSpPr>
          <p:spPr>
            <a:xfrm>
              <a:off x="2894604" y="4026113"/>
              <a:ext cx="1" cy="44564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37" name="Shape 3937"/>
            <p:cNvSpPr/>
            <p:nvPr/>
          </p:nvSpPr>
          <p:spPr>
            <a:xfrm flipH="1">
              <a:off x="1542021" y="5519177"/>
              <a:ext cx="1280473" cy="42984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38" name="Shape 3938"/>
            <p:cNvSpPr/>
            <p:nvPr/>
          </p:nvSpPr>
          <p:spPr>
            <a:xfrm>
              <a:off x="2927607" y="5525222"/>
              <a:ext cx="1216053" cy="47577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39" name="Shape 3939"/>
            <p:cNvSpPr/>
            <p:nvPr/>
          </p:nvSpPr>
          <p:spPr>
            <a:xfrm>
              <a:off x="0" y="2978695"/>
              <a:ext cx="1560341" cy="105113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Topology</a:t>
              </a:r>
            </a:p>
          </p:txBody>
        </p:sp>
        <p:sp>
          <p:nvSpPr>
            <p:cNvPr id="3940" name="Shape 3940"/>
            <p:cNvSpPr/>
            <p:nvPr/>
          </p:nvSpPr>
          <p:spPr>
            <a:xfrm>
              <a:off x="1546981" y="3584183"/>
              <a:ext cx="607775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943" name="Shape 3943"/>
            <p:cNvSpPr/>
            <p:nvPr/>
          </p:nvSpPr>
          <p:spPr>
            <a:xfrm>
              <a:off x="3662680" y="3313429"/>
              <a:ext cx="1186180" cy="415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532" y="21600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Shape 39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Time</a:t>
            </a:r>
          </a:p>
        </p:txBody>
      </p:sp>
      <p:sp>
        <p:nvSpPr>
          <p:cNvPr id="3946" name="Shape 39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7" name="compilation-times-backb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1207" y="4249354"/>
            <a:ext cx="4718405" cy="3736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8" name="compilation-times-d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642" y="4249354"/>
            <a:ext cx="4795272" cy="3736883"/>
          </a:xfrm>
          <a:prstGeom prst="rect">
            <a:avLst/>
          </a:prstGeom>
          <a:ln w="12700">
            <a:miter lim="400000"/>
          </a:ln>
        </p:spPr>
      </p:pic>
      <p:sp>
        <p:nvSpPr>
          <p:cNvPr id="3949" name="Shape 3949"/>
          <p:cNvSpPr/>
          <p:nvPr/>
        </p:nvSpPr>
        <p:spPr>
          <a:xfrm>
            <a:off x="1343643" y="8312624"/>
            <a:ext cx="398527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Data center (&lt; 9 min)</a:t>
            </a:r>
          </a:p>
        </p:txBody>
      </p:sp>
      <p:sp>
        <p:nvSpPr>
          <p:cNvPr id="3950" name="Shape 3950"/>
          <p:cNvSpPr/>
          <p:nvPr/>
        </p:nvSpPr>
        <p:spPr>
          <a:xfrm>
            <a:off x="7513388" y="8312624"/>
            <a:ext cx="361404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Backbone (&lt; 3 min)</a:t>
            </a:r>
          </a:p>
        </p:txBody>
      </p:sp>
      <p:sp>
        <p:nvSpPr>
          <p:cNvPr id="3951" name="Shape 3951"/>
          <p:cNvSpPr/>
          <p:nvPr>
            <p:ph type="body" sz="quarter" idx="1"/>
          </p:nvPr>
        </p:nvSpPr>
        <p:spPr>
          <a:xfrm>
            <a:off x="1241089" y="1986732"/>
            <a:ext cx="10034969" cy="1749091"/>
          </a:xfrm>
          <a:prstGeom prst="rect">
            <a:avLst/>
          </a:prstGeom>
        </p:spPr>
        <p:txBody>
          <a:bodyPr/>
          <a:lstStyle/>
          <a:p>
            <a:pPr lvl="1">
              <a:defRPr sz="3200"/>
            </a:pPr>
            <a:r>
              <a:t>Parallelize compilation by prefix</a:t>
            </a:r>
          </a:p>
          <a:p>
            <a:pPr lvl="1">
              <a:defRPr sz="3200"/>
            </a:pPr>
            <a:r>
              <a:t>Use artificial topology to explore scalability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Shape 39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Configuration Size</a:t>
            </a:r>
          </a:p>
        </p:txBody>
      </p:sp>
      <p:sp>
        <p:nvSpPr>
          <p:cNvPr id="3954" name="Shape 39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5" name="Shape 3955"/>
          <p:cNvSpPr/>
          <p:nvPr/>
        </p:nvSpPr>
        <p:spPr>
          <a:xfrm>
            <a:off x="2296632" y="8579612"/>
            <a:ext cx="225918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Data center</a:t>
            </a:r>
          </a:p>
        </p:txBody>
      </p:sp>
      <p:sp>
        <p:nvSpPr>
          <p:cNvPr id="3956" name="Shape 3956"/>
          <p:cNvSpPr/>
          <p:nvPr/>
        </p:nvSpPr>
        <p:spPr>
          <a:xfrm>
            <a:off x="8229134" y="8579612"/>
            <a:ext cx="188796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Backbone</a:t>
            </a:r>
          </a:p>
        </p:txBody>
      </p:sp>
      <p:sp>
        <p:nvSpPr>
          <p:cNvPr id="3957" name="Shape 3957"/>
          <p:cNvSpPr/>
          <p:nvPr>
            <p:ph type="body" sz="half" idx="1"/>
          </p:nvPr>
        </p:nvSpPr>
        <p:spPr>
          <a:xfrm>
            <a:off x="1122838" y="1881059"/>
            <a:ext cx="11727080" cy="2246755"/>
          </a:xfrm>
          <a:prstGeom prst="rect">
            <a:avLst/>
          </a:prstGeom>
        </p:spPr>
        <p:txBody>
          <a:bodyPr/>
          <a:lstStyle/>
          <a:p>
            <a:pPr lvl="1">
              <a:defRPr sz="3200"/>
            </a:pPr>
            <a:r>
              <a:t>Perform configuration minimization during generation</a:t>
            </a:r>
          </a:p>
          <a:p>
            <a:pPr lvl="1">
              <a:defRPr sz="3200"/>
            </a:pPr>
            <a:r>
              <a:t>Avoid using community tags when choices are unambiguous</a:t>
            </a:r>
          </a:p>
          <a:p>
            <a:pPr lvl="1">
              <a:defRPr sz="3200"/>
            </a:pPr>
            <a:r>
              <a:t>Fall-through elimination of route maps</a:t>
            </a:r>
          </a:p>
        </p:txBody>
      </p:sp>
      <p:pic>
        <p:nvPicPr>
          <p:cNvPr id="3958" name="config-compression-backb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8509" y="4528700"/>
            <a:ext cx="4569209" cy="370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9" name="config-compression-d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621" y="4528700"/>
            <a:ext cx="4569209" cy="3700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